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5" d="100"/>
          <a:sy n="125" d="100"/>
        </p:scale>
        <p:origin x="720" y="-481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351885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157337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301949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81395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124389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267407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137153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200016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427466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29983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B98DD9-2D02-4959-ACDE-499554D2E1DE}"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455842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B98DD9-2D02-4959-ACDE-499554D2E1DE}" type="datetimeFigureOut">
              <a:rPr kumimoji="1" lang="ja-JP" altLang="en-US" smtClean="0"/>
              <a:t>2024/1/17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12F3F83-60C5-4DF5-B979-29D6AF8344CA}" type="slidenum">
              <a:rPr kumimoji="1" lang="ja-JP" altLang="en-US" smtClean="0"/>
              <a:t>‹#›</a:t>
            </a:fld>
            <a:endParaRPr kumimoji="1" lang="ja-JP" altLang="en-US"/>
          </a:p>
        </p:txBody>
      </p:sp>
    </p:spTree>
    <p:extLst>
      <p:ext uri="{BB962C8B-B14F-4D97-AF65-F5344CB8AC3E}">
        <p14:creationId xmlns:p14="http://schemas.microsoft.com/office/powerpoint/2010/main" val="29134295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721E47A-8938-DED9-3D87-B3EE080FE357}"/>
              </a:ext>
            </a:extLst>
          </p:cNvPr>
          <p:cNvSpPr txBox="1"/>
          <p:nvPr/>
        </p:nvSpPr>
        <p:spPr>
          <a:xfrm>
            <a:off x="14973" y="1771156"/>
            <a:ext cx="6690358" cy="516167"/>
          </a:xfrm>
          <a:prstGeom prst="rect">
            <a:avLst/>
          </a:prstGeom>
          <a:noFill/>
        </p:spPr>
        <p:txBody>
          <a:bodyPr wrap="square">
            <a:spAutoFit/>
          </a:bodyPr>
          <a:lstStyle/>
          <a:p>
            <a:pPr algn="just">
              <a:lnSpc>
                <a:spcPts val="1700"/>
              </a:lnSpc>
            </a:pPr>
            <a:r>
              <a:rPr lang="en-US" altLang="ja-JP" sz="1100" kern="100" dirty="0">
                <a:effectLst/>
                <a:latin typeface="游ゴシック 本文"/>
                <a:ea typeface="ＭＳ 明朝" panose="02020609040205080304" pitchFamily="17" charset="-128"/>
                <a:cs typeface="メイリオ" panose="020B0604030504040204" pitchFamily="50" charset="-128"/>
              </a:rPr>
              <a:t> </a:t>
            </a:r>
            <a:r>
              <a:rPr kumimoji="1" lang="ja-JP" altLang="en-US" sz="1100" dirty="0">
                <a:latin typeface="+mn-ea"/>
              </a:rPr>
              <a:t> </a:t>
            </a:r>
            <a:r>
              <a:rPr kumimoji="1" lang="ja-JP" altLang="en-US" sz="1200" dirty="0">
                <a:latin typeface="+mn-ea"/>
              </a:rPr>
              <a:t>●</a:t>
            </a:r>
            <a:r>
              <a:rPr lang="ja-JP" altLang="ja-JP" sz="1200" kern="100" dirty="0">
                <a:effectLst/>
                <a:latin typeface="游ゴシック 本文"/>
                <a:ea typeface="メイリオ" panose="020B0604030504040204" pitchFamily="50" charset="-128"/>
                <a:cs typeface="メイリオ" panose="020B0604030504040204" pitchFamily="50" charset="-128"/>
              </a:rPr>
              <a:t>問合せ　船橋商工会議所　業務課</a:t>
            </a:r>
            <a:r>
              <a:rPr lang="ja-JP" altLang="en-US" sz="1200" kern="100" dirty="0">
                <a:effectLst/>
                <a:latin typeface="游ゴシック 本文"/>
                <a:ea typeface="メイリオ" panose="020B0604030504040204" pitchFamily="50" charset="-128"/>
                <a:cs typeface="メイリオ" panose="020B0604030504040204" pitchFamily="50" charset="-128"/>
              </a:rPr>
              <a:t>　米井</a:t>
            </a:r>
            <a:r>
              <a:rPr lang="ja-JP" altLang="ja-JP" sz="1200" kern="100" dirty="0">
                <a:effectLst/>
                <a:latin typeface="游ゴシック 本文"/>
                <a:ea typeface="メイリオ" panose="020B0604030504040204" pitchFamily="50" charset="-128"/>
                <a:cs typeface="メイリオ" panose="020B0604030504040204" pitchFamily="50" charset="-128"/>
              </a:rPr>
              <a:t>　</a:t>
            </a:r>
            <a:r>
              <a:rPr lang="en-US" altLang="ja-JP" sz="1200" kern="100" dirty="0">
                <a:effectLst/>
                <a:latin typeface="游ゴシック 本文"/>
                <a:ea typeface="メイリオ" panose="020B0604030504040204" pitchFamily="50" charset="-128"/>
                <a:cs typeface="メイリオ" panose="020B0604030504040204" pitchFamily="50" charset="-128"/>
              </a:rPr>
              <a:t>TEL</a:t>
            </a:r>
            <a:r>
              <a:rPr lang="ja-JP" altLang="ja-JP" sz="1200" kern="100" dirty="0">
                <a:effectLst/>
                <a:latin typeface="游ゴシック 本文"/>
                <a:ea typeface="メイリオ" panose="020B0604030504040204" pitchFamily="50" charset="-128"/>
                <a:cs typeface="メイリオ" panose="020B0604030504040204" pitchFamily="50" charset="-128"/>
              </a:rPr>
              <a:t>　</a:t>
            </a:r>
            <a:r>
              <a:rPr lang="en-US" altLang="ja-JP" sz="1200" kern="100" dirty="0">
                <a:effectLst/>
                <a:latin typeface="游ゴシック 本文"/>
                <a:ea typeface="メイリオ" panose="020B0604030504040204" pitchFamily="50" charset="-128"/>
                <a:cs typeface="メイリオ" panose="020B0604030504040204" pitchFamily="50" charset="-128"/>
              </a:rPr>
              <a:t>047</a:t>
            </a:r>
            <a:r>
              <a:rPr lang="ja-JP" altLang="ja-JP" sz="1200" kern="100" dirty="0">
                <a:effectLst/>
                <a:latin typeface="游ゴシック 本文"/>
                <a:ea typeface="メイリオ" panose="020B0604030504040204" pitchFamily="50" charset="-128"/>
                <a:cs typeface="メイリオ" panose="020B0604030504040204" pitchFamily="50" charset="-128"/>
              </a:rPr>
              <a:t>－</a:t>
            </a:r>
            <a:r>
              <a:rPr lang="en-US" altLang="ja-JP" sz="1200" kern="100" dirty="0">
                <a:effectLst/>
                <a:latin typeface="游ゴシック 本文"/>
                <a:ea typeface="メイリオ" panose="020B0604030504040204" pitchFamily="50" charset="-128"/>
                <a:cs typeface="メイリオ" panose="020B0604030504040204" pitchFamily="50" charset="-128"/>
              </a:rPr>
              <a:t>432</a:t>
            </a:r>
            <a:r>
              <a:rPr lang="ja-JP" altLang="ja-JP" sz="1200" kern="100" dirty="0">
                <a:effectLst/>
                <a:latin typeface="游ゴシック 本文"/>
                <a:ea typeface="メイリオ" panose="020B0604030504040204" pitchFamily="50" charset="-128"/>
                <a:cs typeface="メイリオ" panose="020B0604030504040204" pitchFamily="50" charset="-128"/>
              </a:rPr>
              <a:t>－</a:t>
            </a:r>
            <a:r>
              <a:rPr lang="en-US" altLang="ja-JP" sz="1200" kern="100" dirty="0">
                <a:effectLst/>
                <a:latin typeface="游ゴシック 本文"/>
                <a:ea typeface="メイリオ" panose="020B0604030504040204" pitchFamily="50" charset="-128"/>
                <a:cs typeface="メイリオ" panose="020B0604030504040204" pitchFamily="50" charset="-128"/>
              </a:rPr>
              <a:t>0215 </a:t>
            </a:r>
          </a:p>
          <a:p>
            <a:pPr lvl="1" algn="just">
              <a:lnSpc>
                <a:spcPts val="1700"/>
              </a:lnSpc>
            </a:pPr>
            <a:r>
              <a:rPr lang="ja-JP" altLang="en-US" sz="1200" kern="100" dirty="0">
                <a:latin typeface="游ゴシック 本文"/>
                <a:ea typeface="メイリオ" panose="020B0604030504040204" pitchFamily="50" charset="-128"/>
                <a:cs typeface="メイリオ" panose="020B0604030504040204" pitchFamily="50" charset="-128"/>
              </a:rPr>
              <a:t>　　　　　　　　　　　　　　　</a:t>
            </a:r>
            <a:r>
              <a:rPr lang="en-US" altLang="ja-JP" sz="1200" kern="100" dirty="0">
                <a:latin typeface="游ゴシック 本文"/>
                <a:ea typeface="メイリオ" panose="020B0604030504040204" pitchFamily="50" charset="-128"/>
                <a:cs typeface="メイリオ" panose="020B0604030504040204" pitchFamily="50" charset="-128"/>
              </a:rPr>
              <a:t>FAX</a:t>
            </a:r>
            <a:r>
              <a:rPr lang="ja-JP" altLang="ja-JP" sz="1200" kern="100" dirty="0">
                <a:latin typeface="游ゴシック 本文"/>
                <a:ea typeface="メイリオ" panose="020B0604030504040204" pitchFamily="50" charset="-128"/>
                <a:cs typeface="メイリオ" panose="020B0604030504040204" pitchFamily="50" charset="-128"/>
              </a:rPr>
              <a:t>　</a:t>
            </a:r>
            <a:r>
              <a:rPr lang="en-US" altLang="ja-JP" sz="1200" kern="100" dirty="0">
                <a:latin typeface="游ゴシック 本文"/>
                <a:ea typeface="メイリオ" panose="020B0604030504040204" pitchFamily="50" charset="-128"/>
                <a:cs typeface="メイリオ" panose="020B0604030504040204" pitchFamily="50" charset="-128"/>
              </a:rPr>
              <a:t>047</a:t>
            </a:r>
            <a:r>
              <a:rPr lang="ja-JP" altLang="ja-JP" sz="1200" kern="100" dirty="0">
                <a:latin typeface="游ゴシック 本文"/>
                <a:ea typeface="メイリオ" panose="020B0604030504040204" pitchFamily="50" charset="-128"/>
                <a:cs typeface="メイリオ" panose="020B0604030504040204" pitchFamily="50" charset="-128"/>
              </a:rPr>
              <a:t>－</a:t>
            </a:r>
            <a:r>
              <a:rPr lang="en-US" altLang="ja-JP" sz="1200" kern="100" dirty="0">
                <a:latin typeface="游ゴシック 本文"/>
                <a:ea typeface="メイリオ" panose="020B0604030504040204" pitchFamily="50" charset="-128"/>
                <a:cs typeface="メイリオ" panose="020B0604030504040204" pitchFamily="50" charset="-128"/>
              </a:rPr>
              <a:t>434</a:t>
            </a:r>
            <a:r>
              <a:rPr lang="ja-JP" altLang="ja-JP" sz="1200" kern="100" dirty="0">
                <a:latin typeface="游ゴシック 本文"/>
                <a:ea typeface="メイリオ" panose="020B0604030504040204" pitchFamily="50" charset="-128"/>
                <a:cs typeface="メイリオ" panose="020B0604030504040204" pitchFamily="50" charset="-128"/>
              </a:rPr>
              <a:t>－</a:t>
            </a:r>
            <a:r>
              <a:rPr lang="en-US" altLang="ja-JP" sz="1200" kern="100" dirty="0">
                <a:latin typeface="游ゴシック 本文"/>
                <a:ea typeface="メイリオ" panose="020B0604030504040204" pitchFamily="50" charset="-128"/>
                <a:cs typeface="メイリオ" panose="020B0604030504040204" pitchFamily="50" charset="-128"/>
              </a:rPr>
              <a:t>9559</a:t>
            </a:r>
            <a:r>
              <a:rPr lang="ja-JP" altLang="en-US" sz="1200" kern="100" dirty="0">
                <a:latin typeface="游ゴシック 本文"/>
                <a:ea typeface="メイリオ" panose="020B0604030504040204" pitchFamily="50" charset="-128"/>
                <a:cs typeface="メイリオ" panose="020B0604030504040204" pitchFamily="50" charset="-128"/>
              </a:rPr>
              <a:t>　</a:t>
            </a:r>
            <a:r>
              <a:rPr lang="en-US" altLang="ja-JP" sz="1200" kern="100" dirty="0">
                <a:latin typeface="游ゴシック 本文"/>
                <a:ea typeface="メイリオ" panose="020B0604030504040204" pitchFamily="50" charset="-128"/>
                <a:cs typeface="Times New Roman" panose="02020603050405020304" pitchFamily="18" charset="0"/>
              </a:rPr>
              <a:t>E-mail</a:t>
            </a:r>
            <a:r>
              <a:rPr lang="ja-JP" altLang="en-US" sz="1200" kern="100" dirty="0">
                <a:latin typeface="游ゴシック 本文"/>
                <a:ea typeface="メイリオ" panose="020B0604030504040204" pitchFamily="50" charset="-128"/>
                <a:cs typeface="Times New Roman" panose="02020603050405020304" pitchFamily="18" charset="0"/>
              </a:rPr>
              <a:t>：</a:t>
            </a:r>
            <a:r>
              <a:rPr lang="en-US" altLang="ja-JP" sz="1200" kern="100" dirty="0">
                <a:latin typeface="游ゴシック 本文"/>
                <a:ea typeface="メイリオ" panose="020B0604030504040204" pitchFamily="50" charset="-128"/>
                <a:cs typeface="Times New Roman" panose="02020603050405020304" pitchFamily="18" charset="0"/>
              </a:rPr>
              <a:t>kaiin@funabashi-cci.or.jp</a:t>
            </a:r>
            <a:endParaRPr lang="ja-JP" altLang="ja-JP" sz="1200" kern="100" dirty="0">
              <a:effectLst/>
              <a:latin typeface="游ゴシック 本文"/>
              <a:ea typeface="ＭＳ 明朝" panose="02020609040205080304" pitchFamily="17" charset="-128"/>
              <a:cs typeface="Times New Roman" panose="02020603050405020304" pitchFamily="18" charset="0"/>
            </a:endParaRPr>
          </a:p>
        </p:txBody>
      </p:sp>
      <p:graphicFrame>
        <p:nvGraphicFramePr>
          <p:cNvPr id="7" name="表 6">
            <a:extLst>
              <a:ext uri="{FF2B5EF4-FFF2-40B4-BE49-F238E27FC236}">
                <a16:creationId xmlns:a16="http://schemas.microsoft.com/office/drawing/2014/main" id="{8D7129E3-8FE4-251B-D0A4-4E1B5DD6DC78}"/>
              </a:ext>
            </a:extLst>
          </p:cNvPr>
          <p:cNvGraphicFramePr>
            <a:graphicFrameLocks noGrp="1"/>
          </p:cNvGraphicFramePr>
          <p:nvPr>
            <p:extLst>
              <p:ext uri="{D42A27DB-BD31-4B8C-83A1-F6EECF244321}">
                <p14:modId xmlns:p14="http://schemas.microsoft.com/office/powerpoint/2010/main" val="2338058754"/>
              </p:ext>
            </p:extLst>
          </p:nvPr>
        </p:nvGraphicFramePr>
        <p:xfrm>
          <a:off x="219076" y="2659479"/>
          <a:ext cx="6467476" cy="1229079"/>
        </p:xfrm>
        <a:graphic>
          <a:graphicData uri="http://schemas.openxmlformats.org/drawingml/2006/table">
            <a:tbl>
              <a:tblPr firstRow="1" firstCol="1" lastRow="1" lastCol="1" bandRow="1" bandCol="1">
                <a:tableStyleId>{5940675A-B579-460E-94D1-54222C63F5DA}</a:tableStyleId>
              </a:tblPr>
              <a:tblGrid>
                <a:gridCol w="994884">
                  <a:extLst>
                    <a:ext uri="{9D8B030D-6E8A-4147-A177-3AD203B41FA5}">
                      <a16:colId xmlns:a16="http://schemas.microsoft.com/office/drawing/2014/main" val="569870621"/>
                    </a:ext>
                  </a:extLst>
                </a:gridCol>
                <a:gridCol w="1243492">
                  <a:extLst>
                    <a:ext uri="{9D8B030D-6E8A-4147-A177-3AD203B41FA5}">
                      <a16:colId xmlns:a16="http://schemas.microsoft.com/office/drawing/2014/main" val="3180238412"/>
                    </a:ext>
                  </a:extLst>
                </a:gridCol>
                <a:gridCol w="1422400">
                  <a:extLst>
                    <a:ext uri="{9D8B030D-6E8A-4147-A177-3AD203B41FA5}">
                      <a16:colId xmlns:a16="http://schemas.microsoft.com/office/drawing/2014/main" val="967553801"/>
                    </a:ext>
                  </a:extLst>
                </a:gridCol>
                <a:gridCol w="482102">
                  <a:extLst>
                    <a:ext uri="{9D8B030D-6E8A-4147-A177-3AD203B41FA5}">
                      <a16:colId xmlns:a16="http://schemas.microsoft.com/office/drawing/2014/main" val="2247605614"/>
                    </a:ext>
                  </a:extLst>
                </a:gridCol>
                <a:gridCol w="876798">
                  <a:extLst>
                    <a:ext uri="{9D8B030D-6E8A-4147-A177-3AD203B41FA5}">
                      <a16:colId xmlns:a16="http://schemas.microsoft.com/office/drawing/2014/main" val="2194681548"/>
                    </a:ext>
                  </a:extLst>
                </a:gridCol>
                <a:gridCol w="151902">
                  <a:extLst>
                    <a:ext uri="{9D8B030D-6E8A-4147-A177-3AD203B41FA5}">
                      <a16:colId xmlns:a16="http://schemas.microsoft.com/office/drawing/2014/main" val="1447729562"/>
                    </a:ext>
                  </a:extLst>
                </a:gridCol>
                <a:gridCol w="1295898">
                  <a:extLst>
                    <a:ext uri="{9D8B030D-6E8A-4147-A177-3AD203B41FA5}">
                      <a16:colId xmlns:a16="http://schemas.microsoft.com/office/drawing/2014/main" val="2590802557"/>
                    </a:ext>
                  </a:extLst>
                </a:gridCol>
              </a:tblGrid>
              <a:tr h="207407">
                <a:tc rowSpan="2">
                  <a:txBody>
                    <a:bodyPr/>
                    <a:lstStyle/>
                    <a:p>
                      <a:pPr algn="ctr">
                        <a:lnSpc>
                          <a:spcPts val="1500"/>
                        </a:lnSpc>
                      </a:pPr>
                      <a:r>
                        <a:rPr lang="ja-JP" sz="900" kern="100" dirty="0">
                          <a:effectLst/>
                          <a:latin typeface="游ゴシック 本文"/>
                        </a:rPr>
                        <a:t>事業所名</a:t>
                      </a:r>
                      <a:endParaRPr lang="ja-JP" sz="900" kern="100" dirty="0">
                        <a:effectLst/>
                        <a:latin typeface="游ゴシック 本文"/>
                        <a:ea typeface="ＭＳ 明朝" panose="02020609040205080304" pitchFamily="17" charset="-128"/>
                        <a:cs typeface="Times New Roman" panose="02020603050405020304" pitchFamily="18" charset="0"/>
                      </a:endParaRPr>
                    </a:p>
                  </a:txBody>
                  <a:tcPr marL="59259" marR="59259" marT="0" marB="0" anchor="ctr" anchorCtr="1"/>
                </a:tc>
                <a:tc rowSpan="2" gridSpan="3">
                  <a:txBody>
                    <a:bodyPr/>
                    <a:lstStyle/>
                    <a:p>
                      <a:pPr algn="just">
                        <a:lnSpc>
                          <a:spcPts val="1500"/>
                        </a:lnSpc>
                      </a:pPr>
                      <a:r>
                        <a:rPr lang="en-US" sz="900" kern="100" dirty="0">
                          <a:effectLst/>
                          <a:latin typeface="游ゴシック 本文"/>
                        </a:rPr>
                        <a:t> </a:t>
                      </a:r>
                      <a:endParaRPr lang="ja-JP" sz="900" kern="100" dirty="0">
                        <a:effectLst/>
                        <a:latin typeface="游ゴシック 本文"/>
                        <a:ea typeface="ＭＳ 明朝" panose="02020609040205080304" pitchFamily="17" charset="-128"/>
                        <a:cs typeface="Times New Roman" panose="02020603050405020304" pitchFamily="18" charset="0"/>
                      </a:endParaRPr>
                    </a:p>
                  </a:txBody>
                  <a:tcPr marL="59259" marR="59259" marT="0" marB="0" anchor="ctr" anchorCtr="1"/>
                </a:tc>
                <a:tc rowSpan="2" hMerge="1">
                  <a:txBody>
                    <a:bodyPr/>
                    <a:lstStyle/>
                    <a:p>
                      <a:endParaRPr kumimoji="1" lang="ja-JP" altLang="en-US"/>
                    </a:p>
                  </a:txBody>
                  <a:tcPr/>
                </a:tc>
                <a:tc rowSpan="2" hMerge="1">
                  <a:txBody>
                    <a:bodyPr/>
                    <a:lstStyle/>
                    <a:p>
                      <a:pPr algn="ctr">
                        <a:lnSpc>
                          <a:spcPts val="1500"/>
                        </a:lnSpc>
                      </a:pPr>
                      <a:r>
                        <a:rPr lang="ja-JP" altLang="en-US" sz="900" kern="100">
                          <a:effectLst/>
                          <a:latin typeface="+mn-ea"/>
                          <a:ea typeface="+mn-ea"/>
                          <a:cs typeface="Times New Roman" panose="02020603050405020304" pitchFamily="18" charset="0"/>
                        </a:rPr>
                        <a:t>ご担当者様</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gridSpan="2">
                  <a:txBody>
                    <a:bodyPr/>
                    <a:lstStyle/>
                    <a:p>
                      <a:r>
                        <a:rPr lang="ja-JP" altLang="en-US" sz="900" kern="100">
                          <a:effectLst/>
                          <a:latin typeface="+mn-ea"/>
                          <a:ea typeface="+mn-ea"/>
                          <a:cs typeface="Times New Roman" panose="02020603050405020304" pitchFamily="18" charset="0"/>
                        </a:rPr>
                        <a:t>ご担当者様</a:t>
                      </a:r>
                      <a:endParaRPr kumimoji="1" lang="ja-JP" altLang="en-US"/>
                    </a:p>
                  </a:txBody>
                  <a:tcPr marL="59259" marR="59259" marT="0" marB="0" anchor="ctr" anchorCtr="1"/>
                </a:tc>
                <a:tc hMerge="1">
                  <a:txBody>
                    <a:bodyPr/>
                    <a:lstStyle/>
                    <a:p>
                      <a:pPr algn="ctr">
                        <a:lnSpc>
                          <a:spcPts val="1500"/>
                        </a:lnSpc>
                      </a:pPr>
                      <a:r>
                        <a:rPr lang="en-US" sz="900" kern="10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a:txBody>
                    <a:bodyPr/>
                    <a:lstStyle/>
                    <a:p>
                      <a:pPr algn="ctr">
                        <a:lnSpc>
                          <a:spcPts val="1500"/>
                        </a:lnSpc>
                      </a:pPr>
                      <a:r>
                        <a:rPr lang="en-US" sz="900" kern="10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extLst>
                  <a:ext uri="{0D108BD9-81ED-4DB2-BD59-A6C34878D82A}">
                    <a16:rowId xmlns:a16="http://schemas.microsoft.com/office/drawing/2014/main" val="2005683117"/>
                  </a:ext>
                </a:extLst>
              </a:tr>
              <a:tr h="207407">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ctr">
                        <a:lnSpc>
                          <a:spcPts val="1500"/>
                        </a:lnSpc>
                      </a:pPr>
                      <a:r>
                        <a:rPr lang="ja-JP" altLang="ja-JP" sz="900" kern="100">
                          <a:effectLst/>
                          <a:latin typeface="游ゴシック 本文"/>
                        </a:rPr>
                        <a:t>電話</a:t>
                      </a:r>
                      <a:r>
                        <a:rPr lang="ja-JP" altLang="en-US" sz="900" kern="100">
                          <a:effectLst/>
                          <a:latin typeface="游ゴシック 本文"/>
                        </a:rPr>
                        <a:t>番号</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gridSpan="2">
                  <a:txBody>
                    <a:bodyPr/>
                    <a:lstStyle/>
                    <a:p>
                      <a:r>
                        <a:rPr lang="ja-JP" altLang="ja-JP" sz="900" kern="100">
                          <a:effectLst/>
                          <a:latin typeface="游ゴシック 本文"/>
                        </a:rPr>
                        <a:t>電話</a:t>
                      </a:r>
                      <a:r>
                        <a:rPr lang="ja-JP" altLang="en-US" sz="900" kern="100">
                          <a:effectLst/>
                          <a:latin typeface="游ゴシック 本文"/>
                        </a:rPr>
                        <a:t>番号</a:t>
                      </a:r>
                      <a:endParaRPr kumimoji="1" lang="ja-JP" altLang="en-US"/>
                    </a:p>
                  </a:txBody>
                  <a:tcPr marL="59259" marR="59259" marT="0" marB="0" anchor="ctr" anchorCtr="1"/>
                </a:tc>
                <a:tc hMerge="1">
                  <a:txBody>
                    <a:bodyPr/>
                    <a:lstStyle/>
                    <a:p>
                      <a:pPr algn="ctr">
                        <a:lnSpc>
                          <a:spcPts val="1500"/>
                        </a:lnSpc>
                      </a:pP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a:txBody>
                    <a:bodyPr/>
                    <a:lstStyle/>
                    <a:p>
                      <a:pPr algn="ctr">
                        <a:lnSpc>
                          <a:spcPts val="1500"/>
                        </a:lnSpc>
                      </a:pP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extLst>
                  <a:ext uri="{0D108BD9-81ED-4DB2-BD59-A6C34878D82A}">
                    <a16:rowId xmlns:a16="http://schemas.microsoft.com/office/drawing/2014/main" val="2582008523"/>
                  </a:ext>
                </a:extLst>
              </a:tr>
              <a:tr h="249108">
                <a:tc>
                  <a:txBody>
                    <a:bodyPr/>
                    <a:lstStyle/>
                    <a:p>
                      <a:pPr algn="ctr">
                        <a:lnSpc>
                          <a:spcPts val="1500"/>
                        </a:lnSpc>
                      </a:pPr>
                      <a:r>
                        <a:rPr lang="ja-JP" altLang="en-US" sz="900" kern="100" dirty="0">
                          <a:effectLst/>
                          <a:latin typeface="+mn-ea"/>
                          <a:ea typeface="+mn-ea"/>
                          <a:cs typeface="Times New Roman" panose="02020603050405020304" pitchFamily="18" charset="0"/>
                        </a:rPr>
                        <a:t>書類等の郵送先</a:t>
                      </a:r>
                      <a:endParaRPr lang="ja-JP" sz="900" kern="100" dirty="0">
                        <a:effectLst/>
                        <a:latin typeface="+mn-ea"/>
                        <a:ea typeface="+mn-ea"/>
                        <a:cs typeface="Times New Roman" panose="02020603050405020304" pitchFamily="18" charset="0"/>
                      </a:endParaRPr>
                    </a:p>
                  </a:txBody>
                  <a:tcPr marL="59259" marR="59259" marT="0" marB="0" anchor="ctr" anchorCtr="1"/>
                </a:tc>
                <a:tc gridSpan="3">
                  <a:txBody>
                    <a:bodyPr/>
                    <a:lstStyle/>
                    <a:p>
                      <a:pPr algn="l">
                        <a:lnSpc>
                          <a:spcPts val="1500"/>
                        </a:lnSpc>
                      </a:pPr>
                      <a:r>
                        <a:rPr lang="ja-JP" sz="900" kern="100" dirty="0">
                          <a:effectLst/>
                          <a:latin typeface="游ゴシック 本文"/>
                        </a:rPr>
                        <a:t>〒　　　</a:t>
                      </a:r>
                      <a:endParaRPr lang="ja-JP" sz="900" kern="100" dirty="0">
                        <a:effectLst/>
                        <a:latin typeface="游ゴシック 本文"/>
                        <a:ea typeface="ＭＳ 明朝" panose="02020609040205080304" pitchFamily="17" charset="-128"/>
                        <a:cs typeface="Times New Roman" panose="02020603050405020304" pitchFamily="18" charset="0"/>
                      </a:endParaRPr>
                    </a:p>
                  </a:txBody>
                  <a:tcPr marL="59259" marR="59259" marT="0" marB="0"/>
                </a:tc>
                <a:tc hMerge="1">
                  <a:txBody>
                    <a:bodyPr/>
                    <a:lstStyle/>
                    <a:p>
                      <a:endParaRPr kumimoji="1" lang="ja-JP" altLang="en-US"/>
                    </a:p>
                  </a:txBody>
                  <a:tcPr/>
                </a:tc>
                <a:tc hMerge="1">
                  <a:txBody>
                    <a:bodyPr/>
                    <a:lstStyle/>
                    <a:p>
                      <a:r>
                        <a:rPr kumimoji="1" lang="ja-JP" altLang="en-US" sz="900" dirty="0"/>
                        <a:t>船橋商工会議所</a:t>
                      </a:r>
                      <a:endParaRPr kumimoji="1" lang="ja-JP" altLang="en-US" dirty="0"/>
                    </a:p>
                  </a:txBody>
                  <a:tcPr marL="59259" marR="59259" marT="0" marB="0" anchor="ctr" anchorCtr="1"/>
                </a:tc>
                <a:tc gridSpan="2">
                  <a:txBody>
                    <a:bodyPr/>
                    <a:lstStyle/>
                    <a:p>
                      <a:r>
                        <a:rPr kumimoji="1" lang="ja-JP" altLang="en-US" sz="900" dirty="0"/>
                        <a:t>船橋商工会議所</a:t>
                      </a:r>
                      <a:endParaRPr kumimoji="1" lang="ja-JP" altLang="en-US" dirty="0"/>
                    </a:p>
                  </a:txBody>
                  <a:tcPr marL="59259" marR="59259" marT="0" marB="0" anchor="ctr" anchorCtr="1"/>
                </a:tc>
                <a:tc hMerge="1">
                  <a:txBody>
                    <a:bodyPr/>
                    <a:lstStyle/>
                    <a:p>
                      <a:pPr algn="l">
                        <a:lnSpc>
                          <a:spcPts val="1500"/>
                        </a:lnSpc>
                      </a:pPr>
                      <a:r>
                        <a:rPr kumimoji="1" lang="ja-JP" altLang="en-US" sz="1100" dirty="0"/>
                        <a:t>会員　・　非会員</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a:txBody>
                    <a:bodyPr/>
                    <a:lstStyle/>
                    <a:p>
                      <a:pPr algn="l">
                        <a:lnSpc>
                          <a:spcPts val="1500"/>
                        </a:lnSpc>
                      </a:pPr>
                      <a:r>
                        <a:rPr kumimoji="1" lang="ja-JP" altLang="en-US" sz="1100" dirty="0"/>
                        <a:t>会員　・　非会員</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extLst>
                  <a:ext uri="{0D108BD9-81ED-4DB2-BD59-A6C34878D82A}">
                    <a16:rowId xmlns:a16="http://schemas.microsoft.com/office/drawing/2014/main" val="3480324285"/>
                  </a:ext>
                </a:extLst>
              </a:tr>
              <a:tr h="249108">
                <a:tc>
                  <a:txBody>
                    <a:bodyPr/>
                    <a:lstStyle/>
                    <a:p>
                      <a:pPr algn="ctr">
                        <a:lnSpc>
                          <a:spcPts val="1500"/>
                        </a:lnSpc>
                      </a:pPr>
                      <a:r>
                        <a:rPr lang="en-US" altLang="ja-JP" sz="900" kern="100" dirty="0">
                          <a:effectLst/>
                          <a:latin typeface="游ゴシック 本文"/>
                          <a:ea typeface="ＭＳ 明朝" panose="02020609040205080304" pitchFamily="17" charset="-128"/>
                          <a:cs typeface="Times New Roman" panose="02020603050405020304" pitchFamily="18" charset="0"/>
                        </a:rPr>
                        <a:t>E-mail</a:t>
                      </a:r>
                      <a:endParaRPr lang="ja-JP" sz="900" kern="100" dirty="0">
                        <a:effectLst/>
                        <a:latin typeface="游ゴシック 本文"/>
                        <a:ea typeface="ＭＳ 明朝" panose="02020609040205080304" pitchFamily="17" charset="-128"/>
                        <a:cs typeface="Times New Roman" panose="02020603050405020304" pitchFamily="18" charset="0"/>
                      </a:endParaRPr>
                    </a:p>
                  </a:txBody>
                  <a:tcPr marL="59259" marR="59259" marT="0" marB="0" anchor="ctr" anchorCtr="1"/>
                </a:tc>
                <a:tc gridSpan="6">
                  <a:txBody>
                    <a:bodyPr/>
                    <a:lstStyle/>
                    <a:p>
                      <a:pPr algn="l">
                        <a:lnSpc>
                          <a:spcPts val="1500"/>
                        </a:lnSpc>
                      </a:pPr>
                      <a:endParaRPr lang="ja-JP" sz="900" kern="100" dirty="0">
                        <a:effectLst/>
                        <a:latin typeface="游ゴシック 本文"/>
                        <a:ea typeface="ＭＳ 明朝" panose="02020609040205080304" pitchFamily="17" charset="-128"/>
                        <a:cs typeface="Times New Roman" panose="02020603050405020304" pitchFamily="18" charset="0"/>
                      </a:endParaRPr>
                    </a:p>
                  </a:txBody>
                  <a:tcPr marL="59259" marR="59259" marT="0" marB="0" anchor="ctr" anchorCtr="1"/>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a:lnSpc>
                          <a:spcPts val="1500"/>
                        </a:lnSpc>
                      </a:pPr>
                      <a:endParaRPr lang="ja-JP" sz="900" kern="100" dirty="0">
                        <a:effectLst/>
                        <a:latin typeface="游ゴシック 本文"/>
                        <a:ea typeface="ＭＳ 明朝" panose="02020609040205080304" pitchFamily="17" charset="-128"/>
                        <a:cs typeface="Times New Roman" panose="02020603050405020304" pitchFamily="18" charset="0"/>
                      </a:endParaRPr>
                    </a:p>
                  </a:txBody>
                  <a:tcPr marL="59259" marR="59259" marT="0" marB="0" anchor="ctr" anchorCtr="1"/>
                </a:tc>
                <a:extLst>
                  <a:ext uri="{0D108BD9-81ED-4DB2-BD59-A6C34878D82A}">
                    <a16:rowId xmlns:a16="http://schemas.microsoft.com/office/drawing/2014/main" val="3118791190"/>
                  </a:ext>
                </a:extLst>
              </a:tr>
              <a:tr h="316049">
                <a:tc>
                  <a:txBody>
                    <a:bodyPr/>
                    <a:lstStyle/>
                    <a:p>
                      <a:pPr algn="ctr">
                        <a:lnSpc>
                          <a:spcPts val="1500"/>
                        </a:lnSpc>
                      </a:pPr>
                      <a:r>
                        <a:rPr lang="ja-JP" sz="700" kern="100" dirty="0">
                          <a:effectLst/>
                        </a:rPr>
                        <a:t>受診希望日に〇</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a:txBody>
                    <a:bodyPr/>
                    <a:lstStyle/>
                    <a:p>
                      <a:pPr algn="ctr"/>
                      <a:r>
                        <a:rPr lang="en-US" altLang="ja-JP" sz="1000" kern="100" dirty="0">
                          <a:solidFill>
                            <a:schemeClr val="tx1"/>
                          </a:solidFill>
                          <a:effectLst/>
                        </a:rPr>
                        <a:t>R6</a:t>
                      </a:r>
                      <a:r>
                        <a:rPr lang="ja-JP" altLang="en-US" sz="1000" kern="100" dirty="0">
                          <a:solidFill>
                            <a:schemeClr val="tx1"/>
                          </a:solidFill>
                          <a:effectLst/>
                        </a:rPr>
                        <a:t>　</a:t>
                      </a:r>
                      <a:r>
                        <a:rPr lang="en-US" altLang="ja-JP" sz="1000" kern="100" dirty="0">
                          <a:solidFill>
                            <a:schemeClr val="tx1"/>
                          </a:solidFill>
                          <a:effectLst/>
                        </a:rPr>
                        <a:t>7</a:t>
                      </a:r>
                      <a:r>
                        <a:rPr lang="ja-JP" sz="1000" kern="100" dirty="0">
                          <a:solidFill>
                            <a:schemeClr val="tx1"/>
                          </a:solidFill>
                          <a:effectLst/>
                        </a:rPr>
                        <a:t>／</a:t>
                      </a:r>
                      <a:r>
                        <a:rPr lang="en-US" altLang="ja-JP" sz="1000" kern="100" dirty="0">
                          <a:solidFill>
                            <a:schemeClr val="tx1"/>
                          </a:solidFill>
                          <a:effectLst/>
                        </a:rPr>
                        <a:t>12</a:t>
                      </a:r>
                      <a:r>
                        <a:rPr lang="ja-JP" altLang="en-US" sz="1000" kern="100" dirty="0">
                          <a:solidFill>
                            <a:schemeClr val="tx1"/>
                          </a:solidFill>
                          <a:effectLst/>
                        </a:rPr>
                        <a:t>（金）</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a:txBody>
                    <a:bodyPr/>
                    <a:lstStyle/>
                    <a:p>
                      <a:pPr indent="-635" algn="ctr"/>
                      <a:r>
                        <a:rPr lang="en-US" sz="1000" kern="100" dirty="0">
                          <a:solidFill>
                            <a:schemeClr val="tx1"/>
                          </a:solidFill>
                          <a:effectLst/>
                        </a:rPr>
                        <a:t>9</a:t>
                      </a:r>
                      <a:r>
                        <a:rPr lang="ja-JP" sz="1000" kern="100" dirty="0">
                          <a:solidFill>
                            <a:schemeClr val="tx1"/>
                          </a:solidFill>
                          <a:effectLst/>
                        </a:rPr>
                        <a:t>／</a:t>
                      </a:r>
                      <a:r>
                        <a:rPr lang="en-US" altLang="ja-JP" sz="1000" kern="100" dirty="0">
                          <a:solidFill>
                            <a:schemeClr val="tx1"/>
                          </a:solidFill>
                          <a:effectLst/>
                        </a:rPr>
                        <a:t>3</a:t>
                      </a:r>
                      <a:r>
                        <a:rPr lang="ja-JP" altLang="en-US" sz="1000" kern="100" dirty="0">
                          <a:solidFill>
                            <a:schemeClr val="tx1"/>
                          </a:solidFill>
                          <a:effectLst/>
                        </a:rPr>
                        <a:t>（火）</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gridSpan="2">
                  <a:txBody>
                    <a:bodyPr/>
                    <a:lstStyle/>
                    <a:p>
                      <a:pPr algn="ctr"/>
                      <a:r>
                        <a:rPr lang="en-US" sz="1000" kern="100" dirty="0">
                          <a:solidFill>
                            <a:schemeClr val="tx1"/>
                          </a:solidFill>
                          <a:effectLst/>
                        </a:rPr>
                        <a:t>11</a:t>
                      </a:r>
                      <a:r>
                        <a:rPr lang="ja-JP" sz="1000" kern="100" dirty="0">
                          <a:solidFill>
                            <a:schemeClr val="tx1"/>
                          </a:solidFill>
                          <a:effectLst/>
                        </a:rPr>
                        <a:t>／</a:t>
                      </a:r>
                      <a:r>
                        <a:rPr lang="en-US" sz="1000" kern="100" dirty="0">
                          <a:solidFill>
                            <a:schemeClr val="tx1"/>
                          </a:solidFill>
                          <a:effectLst/>
                        </a:rPr>
                        <a:t>2</a:t>
                      </a:r>
                      <a:r>
                        <a:rPr lang="en-US" altLang="ja-JP" sz="1000" kern="100" dirty="0">
                          <a:solidFill>
                            <a:schemeClr val="tx1"/>
                          </a:solidFill>
                          <a:effectLst/>
                        </a:rPr>
                        <a:t>8</a:t>
                      </a:r>
                      <a:r>
                        <a:rPr lang="ja-JP" altLang="en-US" sz="1000" kern="100" dirty="0">
                          <a:solidFill>
                            <a:schemeClr val="tx1"/>
                          </a:solidFill>
                          <a:effectLst/>
                        </a:rPr>
                        <a:t>（木）</a:t>
                      </a:r>
                      <a:endParaRPr kumimoji="1" lang="ja-JP" altLang="en-US" dirty="0">
                        <a:solidFill>
                          <a:schemeClr val="tx1"/>
                        </a:solidFill>
                      </a:endParaRPr>
                    </a:p>
                  </a:txBody>
                  <a:tcPr marL="59259" marR="59259" marT="0" marB="0" anchor="ctr" anchorCtr="1"/>
                </a:tc>
                <a:tc hMerge="1">
                  <a:txBody>
                    <a:bodyPr/>
                    <a:lstStyle/>
                    <a:p>
                      <a:pPr algn="ctr"/>
                      <a:endParaRPr kumimoji="1" lang="ja-JP" altLang="en-US" dirty="0">
                        <a:solidFill>
                          <a:srgbClr val="FF0000"/>
                        </a:solidFill>
                      </a:endParaRPr>
                    </a:p>
                  </a:txBody>
                  <a:tcPr marL="59259" marR="59259" marT="0" marB="0" anchor="ctr" anchorCtr="1"/>
                </a:tc>
                <a:tc gridSpan="2">
                  <a:txBody>
                    <a:bodyPr/>
                    <a:lstStyle/>
                    <a:p>
                      <a:pPr algn="ctr"/>
                      <a:r>
                        <a:rPr lang="en-US" altLang="ja-JP" sz="1000" kern="100" dirty="0">
                          <a:solidFill>
                            <a:schemeClr val="tx1"/>
                          </a:solidFill>
                          <a:effectLst/>
                        </a:rPr>
                        <a:t>R7</a:t>
                      </a:r>
                      <a:r>
                        <a:rPr lang="ja-JP" altLang="en-US" sz="1000" kern="100" dirty="0">
                          <a:solidFill>
                            <a:schemeClr val="tx1"/>
                          </a:solidFill>
                          <a:effectLst/>
                        </a:rPr>
                        <a:t>　</a:t>
                      </a:r>
                      <a:r>
                        <a:rPr lang="en-US" sz="1000" kern="100" dirty="0">
                          <a:solidFill>
                            <a:schemeClr val="tx1"/>
                          </a:solidFill>
                          <a:effectLst/>
                        </a:rPr>
                        <a:t>2</a:t>
                      </a:r>
                      <a:r>
                        <a:rPr lang="ja-JP" sz="1000" kern="100" dirty="0">
                          <a:solidFill>
                            <a:schemeClr val="tx1"/>
                          </a:solidFill>
                          <a:effectLst/>
                        </a:rPr>
                        <a:t>／</a:t>
                      </a:r>
                      <a:r>
                        <a:rPr lang="en-US" altLang="ja-JP" sz="1000" kern="100" dirty="0">
                          <a:solidFill>
                            <a:schemeClr val="tx1"/>
                          </a:solidFill>
                          <a:effectLst/>
                        </a:rPr>
                        <a:t>19</a:t>
                      </a:r>
                      <a:r>
                        <a:rPr lang="ja-JP" altLang="en-US" sz="1000" kern="100" dirty="0">
                          <a:solidFill>
                            <a:schemeClr val="tx1"/>
                          </a:solidFill>
                          <a:effectLst/>
                        </a:rPr>
                        <a:t>（水）</a:t>
                      </a:r>
                      <a:endParaRPr lang="ja-JP" sz="11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tc hMerge="1">
                  <a:txBody>
                    <a:bodyPr/>
                    <a:lstStyle/>
                    <a:p>
                      <a:pPr algn="ctr"/>
                      <a:endParaRPr lang="ja-JP" sz="11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9259" marR="59259" marT="0" marB="0" anchor="ctr" anchorCtr="1"/>
                </a:tc>
                <a:extLst>
                  <a:ext uri="{0D108BD9-81ED-4DB2-BD59-A6C34878D82A}">
                    <a16:rowId xmlns:a16="http://schemas.microsoft.com/office/drawing/2014/main" val="3032585519"/>
                  </a:ext>
                </a:extLst>
              </a:tr>
            </a:tbl>
          </a:graphicData>
        </a:graphic>
      </p:graphicFrame>
      <p:graphicFrame>
        <p:nvGraphicFramePr>
          <p:cNvPr id="9" name="表 8">
            <a:extLst>
              <a:ext uri="{FF2B5EF4-FFF2-40B4-BE49-F238E27FC236}">
                <a16:creationId xmlns:a16="http://schemas.microsoft.com/office/drawing/2014/main" id="{66097651-625B-C6D3-E933-7665CE9DAEA6}"/>
              </a:ext>
            </a:extLst>
          </p:cNvPr>
          <p:cNvGraphicFramePr>
            <a:graphicFrameLocks noGrp="1"/>
          </p:cNvGraphicFramePr>
          <p:nvPr>
            <p:extLst>
              <p:ext uri="{D42A27DB-BD31-4B8C-83A1-F6EECF244321}">
                <p14:modId xmlns:p14="http://schemas.microsoft.com/office/powerpoint/2010/main" val="49848305"/>
              </p:ext>
            </p:extLst>
          </p:nvPr>
        </p:nvGraphicFramePr>
        <p:xfrm>
          <a:off x="1363981" y="9616643"/>
          <a:ext cx="5261610" cy="195575"/>
        </p:xfrm>
        <a:graphic>
          <a:graphicData uri="http://schemas.openxmlformats.org/drawingml/2006/table">
            <a:tbl>
              <a:tblPr firstRow="1" firstCol="1" bandRow="1">
                <a:tableStyleId>{5940675A-B579-460E-94D1-54222C63F5DA}</a:tableStyleId>
              </a:tblPr>
              <a:tblGrid>
                <a:gridCol w="571499">
                  <a:extLst>
                    <a:ext uri="{9D8B030D-6E8A-4147-A177-3AD203B41FA5}">
                      <a16:colId xmlns:a16="http://schemas.microsoft.com/office/drawing/2014/main" val="1146417842"/>
                    </a:ext>
                  </a:extLst>
                </a:gridCol>
                <a:gridCol w="609227">
                  <a:extLst>
                    <a:ext uri="{9D8B030D-6E8A-4147-A177-3AD203B41FA5}">
                      <a16:colId xmlns:a16="http://schemas.microsoft.com/office/drawing/2014/main" val="3635004870"/>
                    </a:ext>
                  </a:extLst>
                </a:gridCol>
                <a:gridCol w="546086">
                  <a:extLst>
                    <a:ext uri="{9D8B030D-6E8A-4147-A177-3AD203B41FA5}">
                      <a16:colId xmlns:a16="http://schemas.microsoft.com/office/drawing/2014/main" val="3565548409"/>
                    </a:ext>
                  </a:extLst>
                </a:gridCol>
                <a:gridCol w="590363">
                  <a:extLst>
                    <a:ext uri="{9D8B030D-6E8A-4147-A177-3AD203B41FA5}">
                      <a16:colId xmlns:a16="http://schemas.microsoft.com/office/drawing/2014/main" val="1850783858"/>
                    </a:ext>
                  </a:extLst>
                </a:gridCol>
                <a:gridCol w="701056">
                  <a:extLst>
                    <a:ext uri="{9D8B030D-6E8A-4147-A177-3AD203B41FA5}">
                      <a16:colId xmlns:a16="http://schemas.microsoft.com/office/drawing/2014/main" val="1757869326"/>
                    </a:ext>
                  </a:extLst>
                </a:gridCol>
                <a:gridCol w="708435">
                  <a:extLst>
                    <a:ext uri="{9D8B030D-6E8A-4147-A177-3AD203B41FA5}">
                      <a16:colId xmlns:a16="http://schemas.microsoft.com/office/drawing/2014/main" val="1490951599"/>
                    </a:ext>
                  </a:extLst>
                </a:gridCol>
                <a:gridCol w="634090">
                  <a:extLst>
                    <a:ext uri="{9D8B030D-6E8A-4147-A177-3AD203B41FA5}">
                      <a16:colId xmlns:a16="http://schemas.microsoft.com/office/drawing/2014/main" val="2224631826"/>
                    </a:ext>
                  </a:extLst>
                </a:gridCol>
                <a:gridCol w="900854">
                  <a:extLst>
                    <a:ext uri="{9D8B030D-6E8A-4147-A177-3AD203B41FA5}">
                      <a16:colId xmlns:a16="http://schemas.microsoft.com/office/drawing/2014/main" val="3898600349"/>
                    </a:ext>
                  </a:extLst>
                </a:gridCol>
              </a:tblGrid>
              <a:tr h="195575">
                <a:tc>
                  <a:txBody>
                    <a:bodyPr/>
                    <a:lstStyle/>
                    <a:p>
                      <a:pPr algn="ctr">
                        <a:lnSpc>
                          <a:spcPts val="15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受付日</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tc>
                  <a:txBody>
                    <a:bodyPr/>
                    <a:lstStyle/>
                    <a:p>
                      <a:pPr algn="ctr">
                        <a:lnSpc>
                          <a:spcPts val="1500"/>
                        </a:lnSpc>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tc>
                  <a:txBody>
                    <a:bodyPr/>
                    <a:lstStyle/>
                    <a:p>
                      <a:pPr algn="ctr">
                        <a:lnSpc>
                          <a:spcPts val="15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入力日</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tc>
                  <a:txBody>
                    <a:bodyPr/>
                    <a:lstStyle/>
                    <a:p>
                      <a:pPr algn="ctr">
                        <a:lnSpc>
                          <a:spcPts val="1500"/>
                        </a:lnSpc>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tc>
                  <a:txBody>
                    <a:bodyPr/>
                    <a:lstStyle/>
                    <a:p>
                      <a:pPr algn="ctr">
                        <a:lnSpc>
                          <a:spcPts val="15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会員番号</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tc>
                  <a:txBody>
                    <a:bodyPr/>
                    <a:lstStyle/>
                    <a:p>
                      <a:pPr algn="ctr">
                        <a:lnSpc>
                          <a:spcPts val="1500"/>
                        </a:lnSpc>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tc>
                  <a:txBody>
                    <a:bodyPr/>
                    <a:lstStyle/>
                    <a:p>
                      <a:pPr algn="ctr">
                        <a:lnSpc>
                          <a:spcPts val="15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担　当</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tc>
                  <a:txBody>
                    <a:bodyPr/>
                    <a:lstStyle/>
                    <a:p>
                      <a:pPr algn="just">
                        <a:lnSpc>
                          <a:spcPts val="1500"/>
                        </a:lnSpc>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102" marR="61102" marT="0" marB="0" anchor="ctr"/>
                </a:tc>
                <a:extLst>
                  <a:ext uri="{0D108BD9-81ED-4DB2-BD59-A6C34878D82A}">
                    <a16:rowId xmlns:a16="http://schemas.microsoft.com/office/drawing/2014/main" val="312742046"/>
                  </a:ext>
                </a:extLst>
              </a:tr>
            </a:tbl>
          </a:graphicData>
        </a:graphic>
      </p:graphicFrame>
      <p:sp>
        <p:nvSpPr>
          <p:cNvPr id="15" name="Rectangle 6">
            <a:extLst>
              <a:ext uri="{FF2B5EF4-FFF2-40B4-BE49-F238E27FC236}">
                <a16:creationId xmlns:a16="http://schemas.microsoft.com/office/drawing/2014/main" id="{38CA2643-1F88-53AD-7DA9-59A9342A571E}"/>
              </a:ext>
            </a:extLst>
          </p:cNvPr>
          <p:cNvSpPr>
            <a:spLocks noChangeArrowheads="1"/>
          </p:cNvSpPr>
          <p:nvPr/>
        </p:nvSpPr>
        <p:spPr bwMode="auto">
          <a:xfrm rot="10800000" flipV="1">
            <a:off x="1748145" y="2264128"/>
            <a:ext cx="25400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メイリオ" panose="020B0604030504040204" pitchFamily="50" charset="-128"/>
              </a:rPr>
              <a:t>従業員健康診断申込書</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6" name="Rectangle 7">
            <a:extLst>
              <a:ext uri="{FF2B5EF4-FFF2-40B4-BE49-F238E27FC236}">
                <a16:creationId xmlns:a16="http://schemas.microsoft.com/office/drawing/2014/main" id="{8B6CF4FF-52CD-BC2A-863F-B5BF74EF2FF9}"/>
              </a:ext>
            </a:extLst>
          </p:cNvPr>
          <p:cNvSpPr>
            <a:spLocks noChangeArrowheads="1"/>
          </p:cNvSpPr>
          <p:nvPr/>
        </p:nvSpPr>
        <p:spPr bwMode="auto">
          <a:xfrm>
            <a:off x="765810" y="9380880"/>
            <a:ext cx="13644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メイリオ" panose="020B0604030504040204" pitchFamily="50" charset="-128"/>
              </a:rPr>
              <a:t>【</a:t>
            </a:r>
            <a:r>
              <a:rPr kumimoji="0" lang="ja-JP" altLang="ja-JP" sz="9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メイリオ" panose="020B0604030504040204" pitchFamily="50" charset="-128"/>
              </a:rPr>
              <a:t>商工会議所処理欄】</a:t>
            </a:r>
            <a:endParaRPr kumimoji="0" lang="ja-JP" altLang="ja-JP" sz="600" b="0" i="0" u="none" strike="noStrike" cap="none" normalizeH="0" baseline="0" dirty="0">
              <a:ln>
                <a:noFill/>
              </a:ln>
              <a:solidFill>
                <a:schemeClr val="tx1"/>
              </a:solidFill>
              <a:effectLst/>
            </a:endParaRPr>
          </a:p>
        </p:txBody>
      </p:sp>
      <p:sp>
        <p:nvSpPr>
          <p:cNvPr id="17" name="テキスト ボックス 16">
            <a:extLst>
              <a:ext uri="{FF2B5EF4-FFF2-40B4-BE49-F238E27FC236}">
                <a16:creationId xmlns:a16="http://schemas.microsoft.com/office/drawing/2014/main" id="{0DE30E0E-9174-032F-766F-D2AC67DC9CA9}"/>
              </a:ext>
            </a:extLst>
          </p:cNvPr>
          <p:cNvSpPr txBox="1"/>
          <p:nvPr/>
        </p:nvSpPr>
        <p:spPr>
          <a:xfrm>
            <a:off x="219076" y="3944987"/>
            <a:ext cx="3711272" cy="261610"/>
          </a:xfrm>
          <a:prstGeom prst="rect">
            <a:avLst/>
          </a:prstGeom>
          <a:noFill/>
        </p:spPr>
        <p:txBody>
          <a:bodyPr wrap="none" rtlCol="0">
            <a:spAutoFit/>
          </a:bodyPr>
          <a:lstStyle/>
          <a:p>
            <a:r>
              <a:rPr kumimoji="1" lang="en-US" altLang="ja-JP" sz="1100" dirty="0"/>
              <a:t>※</a:t>
            </a:r>
            <a:r>
              <a:rPr kumimoji="1" lang="ja-JP" altLang="en-US" sz="1100" dirty="0"/>
              <a:t>ご記入の際は、楷書体ではっきりとお書きください</a:t>
            </a:r>
          </a:p>
        </p:txBody>
      </p:sp>
      <p:graphicFrame>
        <p:nvGraphicFramePr>
          <p:cNvPr id="3" name="表 4">
            <a:extLst>
              <a:ext uri="{FF2B5EF4-FFF2-40B4-BE49-F238E27FC236}">
                <a16:creationId xmlns:a16="http://schemas.microsoft.com/office/drawing/2014/main" id="{0FB72466-8CE7-E400-358A-AEB0D52C910F}"/>
              </a:ext>
            </a:extLst>
          </p:cNvPr>
          <p:cNvGraphicFramePr>
            <a:graphicFrameLocks noGrp="1"/>
          </p:cNvGraphicFramePr>
          <p:nvPr>
            <p:extLst>
              <p:ext uri="{D42A27DB-BD31-4B8C-83A1-F6EECF244321}">
                <p14:modId xmlns:p14="http://schemas.microsoft.com/office/powerpoint/2010/main" val="3674810197"/>
              </p:ext>
            </p:extLst>
          </p:nvPr>
        </p:nvGraphicFramePr>
        <p:xfrm>
          <a:off x="219076" y="4239602"/>
          <a:ext cx="6486255" cy="2919603"/>
        </p:xfrm>
        <a:graphic>
          <a:graphicData uri="http://schemas.openxmlformats.org/drawingml/2006/table">
            <a:tbl>
              <a:tblPr firstRow="1" bandRow="1">
                <a:tableStyleId>{5940675A-B579-460E-94D1-54222C63F5DA}</a:tableStyleId>
              </a:tblPr>
              <a:tblGrid>
                <a:gridCol w="364853">
                  <a:extLst>
                    <a:ext uri="{9D8B030D-6E8A-4147-A177-3AD203B41FA5}">
                      <a16:colId xmlns:a16="http://schemas.microsoft.com/office/drawing/2014/main" val="3813315606"/>
                    </a:ext>
                  </a:extLst>
                </a:gridCol>
                <a:gridCol w="965200">
                  <a:extLst>
                    <a:ext uri="{9D8B030D-6E8A-4147-A177-3AD203B41FA5}">
                      <a16:colId xmlns:a16="http://schemas.microsoft.com/office/drawing/2014/main" val="3595500282"/>
                    </a:ext>
                  </a:extLst>
                </a:gridCol>
                <a:gridCol w="1162050">
                  <a:extLst>
                    <a:ext uri="{9D8B030D-6E8A-4147-A177-3AD203B41FA5}">
                      <a16:colId xmlns:a16="http://schemas.microsoft.com/office/drawing/2014/main" val="762525032"/>
                    </a:ext>
                  </a:extLst>
                </a:gridCol>
                <a:gridCol w="609600">
                  <a:extLst>
                    <a:ext uri="{9D8B030D-6E8A-4147-A177-3AD203B41FA5}">
                      <a16:colId xmlns:a16="http://schemas.microsoft.com/office/drawing/2014/main" val="1260697505"/>
                    </a:ext>
                  </a:extLst>
                </a:gridCol>
                <a:gridCol w="1181100">
                  <a:extLst>
                    <a:ext uri="{9D8B030D-6E8A-4147-A177-3AD203B41FA5}">
                      <a16:colId xmlns:a16="http://schemas.microsoft.com/office/drawing/2014/main" val="1914294962"/>
                    </a:ext>
                  </a:extLst>
                </a:gridCol>
                <a:gridCol w="603250">
                  <a:extLst>
                    <a:ext uri="{9D8B030D-6E8A-4147-A177-3AD203B41FA5}">
                      <a16:colId xmlns:a16="http://schemas.microsoft.com/office/drawing/2014/main" val="1570779028"/>
                    </a:ext>
                  </a:extLst>
                </a:gridCol>
                <a:gridCol w="1041400">
                  <a:extLst>
                    <a:ext uri="{9D8B030D-6E8A-4147-A177-3AD203B41FA5}">
                      <a16:colId xmlns:a16="http://schemas.microsoft.com/office/drawing/2014/main" val="1749850170"/>
                    </a:ext>
                  </a:extLst>
                </a:gridCol>
                <a:gridCol w="558802">
                  <a:extLst>
                    <a:ext uri="{9D8B030D-6E8A-4147-A177-3AD203B41FA5}">
                      <a16:colId xmlns:a16="http://schemas.microsoft.com/office/drawing/2014/main" val="1364284752"/>
                    </a:ext>
                  </a:extLst>
                </a:gridCol>
              </a:tblGrid>
              <a:tr h="282632">
                <a:tc>
                  <a:txBody>
                    <a:bodyPr/>
                    <a:lstStyle/>
                    <a:p>
                      <a:endParaRPr kumimoji="1" lang="ja-JP" altLang="en-US" sz="1050" dirty="0"/>
                    </a:p>
                  </a:txBody>
                  <a:tcPr/>
                </a:tc>
                <a:tc>
                  <a:txBody>
                    <a:bodyPr/>
                    <a:lstStyle/>
                    <a:p>
                      <a:pPr algn="ctr"/>
                      <a:r>
                        <a:rPr kumimoji="1" lang="ja-JP" altLang="en-US" sz="1050" dirty="0"/>
                        <a:t>氏　名</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ja-JP" sz="1050" kern="0" dirty="0">
                          <a:effectLst/>
                          <a:latin typeface="游ゴシック 本文"/>
                        </a:rPr>
                        <a:t>フリガナ</a:t>
                      </a:r>
                      <a:endParaRPr lang="ja-JP" altLang="ja-JP" sz="1050" kern="100" dirty="0">
                        <a:effectLst/>
                        <a:latin typeface="游ゴシック 本文"/>
                        <a:ea typeface="ＭＳ 明朝" panose="02020609040205080304" pitchFamily="17" charset="-128"/>
                        <a:cs typeface="Times New Roman" panose="02020603050405020304" pitchFamily="18"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ja-JP" sz="1050" kern="0" dirty="0">
                          <a:effectLst/>
                          <a:latin typeface="游ゴシック 本文"/>
                        </a:rPr>
                        <a:t>性別</a:t>
                      </a:r>
                      <a:endParaRPr lang="ja-JP" altLang="ja-JP" sz="1050" kern="100" dirty="0">
                        <a:effectLst/>
                        <a:latin typeface="游ゴシック 本文"/>
                        <a:ea typeface="ＭＳ 明朝" panose="02020609040205080304" pitchFamily="17" charset="-128"/>
                        <a:cs typeface="Times New Roman" panose="02020603050405020304" pitchFamily="18"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ja-JP" sz="1050" kern="0" dirty="0">
                          <a:effectLst/>
                          <a:latin typeface="游ゴシック 本文"/>
                        </a:rPr>
                        <a:t>生年月日</a:t>
                      </a:r>
                      <a:endParaRPr lang="ja-JP" altLang="ja-JP" sz="1050" kern="100" dirty="0">
                        <a:effectLst/>
                        <a:latin typeface="游ゴシック 本文"/>
                        <a:ea typeface="ＭＳ 明朝" panose="02020609040205080304" pitchFamily="17" charset="-128"/>
                        <a:cs typeface="Times New Roman" panose="02020603050405020304" pitchFamily="18"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ja-JP" sz="1050" kern="0" dirty="0">
                          <a:effectLst/>
                          <a:latin typeface="游ゴシック 本文"/>
                        </a:rPr>
                        <a:t>年齢</a:t>
                      </a:r>
                      <a:endParaRPr lang="ja-JP" altLang="ja-JP" sz="1050" kern="100" dirty="0">
                        <a:effectLst/>
                        <a:latin typeface="游ゴシック 本文"/>
                        <a:ea typeface="ＭＳ 明朝" panose="02020609040205080304" pitchFamily="17" charset="-128"/>
                        <a:cs typeface="Times New Roman" panose="02020603050405020304" pitchFamily="18" charset="0"/>
                      </a:endParaRPr>
                    </a:p>
                  </a:txBody>
                  <a:tcPr/>
                </a:tc>
                <a:tc>
                  <a:txBody>
                    <a:bodyPr/>
                    <a:lstStyle/>
                    <a:p>
                      <a:pPr algn="ctr">
                        <a:lnSpc>
                          <a:spcPts val="1300"/>
                        </a:lnSpc>
                      </a:pPr>
                      <a:r>
                        <a:rPr lang="ja-JP" altLang="ja-JP" sz="700" kern="0" dirty="0">
                          <a:effectLst/>
                          <a:latin typeface="游ゴシック 本文"/>
                        </a:rPr>
                        <a:t>オプション検査</a:t>
                      </a:r>
                      <a:endParaRPr lang="ja-JP" altLang="ja-JP" sz="700" kern="100" dirty="0">
                        <a:effectLst/>
                        <a:latin typeface="游ゴシック 本文"/>
                      </a:endParaRPr>
                    </a:p>
                    <a:p>
                      <a:pPr algn="ctr">
                        <a:lnSpc>
                          <a:spcPts val="1300"/>
                        </a:lnSpc>
                      </a:pPr>
                      <a:r>
                        <a:rPr lang="ja-JP" altLang="ja-JP" sz="700" kern="0" dirty="0">
                          <a:effectLst/>
                          <a:latin typeface="游ゴシック 本文"/>
                        </a:rPr>
                        <a:t>希望番号（</a:t>
                      </a:r>
                      <a:r>
                        <a:rPr lang="en-US" altLang="ja-JP" sz="700" kern="0" dirty="0">
                          <a:effectLst/>
                          <a:latin typeface="游ゴシック 本文"/>
                        </a:rPr>
                        <a:t>1</a:t>
                      </a:r>
                      <a:r>
                        <a:rPr lang="ja-JP" altLang="ja-JP" sz="700" kern="0" dirty="0">
                          <a:effectLst/>
                          <a:latin typeface="游ゴシック 本文"/>
                        </a:rPr>
                        <a:t>～</a:t>
                      </a:r>
                      <a:r>
                        <a:rPr lang="en-US" altLang="ja-JP" sz="700" kern="0" dirty="0">
                          <a:effectLst/>
                          <a:latin typeface="游ゴシック 本文"/>
                        </a:rPr>
                        <a:t>13</a:t>
                      </a:r>
                      <a:r>
                        <a:rPr lang="ja-JP" altLang="ja-JP" sz="700" kern="0" dirty="0">
                          <a:effectLst/>
                          <a:latin typeface="游ゴシック 本文"/>
                        </a:rPr>
                        <a:t>）</a:t>
                      </a:r>
                      <a:endParaRPr lang="ja-JP" altLang="ja-JP" sz="700" kern="100" dirty="0">
                        <a:effectLst/>
                        <a:latin typeface="游ゴシック 本文"/>
                        <a:ea typeface="ＭＳ 明朝" panose="02020609040205080304" pitchFamily="17" charset="-128"/>
                        <a:cs typeface="Times New Roman" panose="02020603050405020304" pitchFamily="18" charset="0"/>
                      </a:endParaRPr>
                    </a:p>
                  </a:txBody>
                  <a:tcPr/>
                </a:tc>
                <a:tc>
                  <a:txBody>
                    <a:bodyPr/>
                    <a:lstStyle/>
                    <a:p>
                      <a:pPr algn="ctr">
                        <a:lnSpc>
                          <a:spcPts val="1300"/>
                        </a:lnSpc>
                      </a:pPr>
                      <a:r>
                        <a:rPr lang="ja-JP" altLang="ja-JP" sz="400" kern="0" dirty="0">
                          <a:effectLst/>
                          <a:latin typeface="游ゴシック 本文"/>
                        </a:rPr>
                        <a:t>さざんか共済</a:t>
                      </a:r>
                      <a:endParaRPr lang="ja-JP" altLang="ja-JP" sz="800" kern="100" dirty="0">
                        <a:effectLst/>
                        <a:latin typeface="游ゴシック 本文"/>
                      </a:endParaRPr>
                    </a:p>
                    <a:p>
                      <a:pPr algn="ctr">
                        <a:lnSpc>
                          <a:spcPts val="1300"/>
                        </a:lnSpc>
                      </a:pPr>
                      <a:r>
                        <a:rPr lang="ja-JP" altLang="ja-JP" sz="700" kern="0" dirty="0">
                          <a:effectLst/>
                          <a:latin typeface="游ゴシック 本文"/>
                        </a:rPr>
                        <a:t>加入口数</a:t>
                      </a:r>
                      <a:endParaRPr lang="ja-JP" altLang="ja-JP" sz="1050" kern="100" dirty="0">
                        <a:effectLst/>
                        <a:latin typeface="游ゴシック 本文"/>
                        <a:ea typeface="ＭＳ 明朝" panose="02020609040205080304" pitchFamily="17" charset="-128"/>
                        <a:cs typeface="Times New Roman" panose="02020603050405020304" pitchFamily="18" charset="0"/>
                      </a:endParaRPr>
                    </a:p>
                  </a:txBody>
                  <a:tcPr/>
                </a:tc>
                <a:extLst>
                  <a:ext uri="{0D108BD9-81ED-4DB2-BD59-A6C34878D82A}">
                    <a16:rowId xmlns:a16="http://schemas.microsoft.com/office/drawing/2014/main" val="4223982019"/>
                  </a:ext>
                </a:extLst>
              </a:tr>
              <a:tr h="175482">
                <a:tc>
                  <a:txBody>
                    <a:bodyPr/>
                    <a:lstStyle/>
                    <a:p>
                      <a:pPr algn="ctr"/>
                      <a:r>
                        <a:rPr kumimoji="1" lang="ja-JP" altLang="en-US" sz="1050" dirty="0"/>
                        <a:t>①</a:t>
                      </a:r>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522478813"/>
                  </a:ext>
                </a:extLst>
              </a:tr>
              <a:tr h="175482">
                <a:tc>
                  <a:txBody>
                    <a:bodyPr/>
                    <a:lstStyle/>
                    <a:p>
                      <a:pPr algn="ctr"/>
                      <a:r>
                        <a:rPr kumimoji="1" lang="ja-JP" altLang="en-US" sz="1050" dirty="0"/>
                        <a:t>②</a:t>
                      </a:r>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4210716342"/>
                  </a:ext>
                </a:extLst>
              </a:tr>
              <a:tr h="175482">
                <a:tc>
                  <a:txBody>
                    <a:bodyPr/>
                    <a:lstStyle/>
                    <a:p>
                      <a:pPr algn="ctr"/>
                      <a:r>
                        <a:rPr kumimoji="1" lang="ja-JP" altLang="en-US" sz="1050" dirty="0"/>
                        <a:t>③</a:t>
                      </a:r>
                    </a:p>
                  </a:txBody>
                  <a:tcPr/>
                </a:tc>
                <a:tc>
                  <a:txBody>
                    <a:bodyPr/>
                    <a:lstStyle/>
                    <a:p>
                      <a:endParaRPr kumimoji="1" lang="ja-JP" altLang="en-US" sz="1050"/>
                    </a:p>
                  </a:txBody>
                  <a:tcPr/>
                </a:tc>
                <a:tc>
                  <a:txBody>
                    <a:bodyPr/>
                    <a:lstStyle/>
                    <a:p>
                      <a:endParaRPr kumimoji="1" lang="ja-JP" altLang="en-US" sz="1050"/>
                    </a:p>
                  </a:txBody>
                  <a:tcPr/>
                </a:tc>
                <a:tc>
                  <a:txBody>
                    <a:bodyPr/>
                    <a:lstStyle/>
                    <a:p>
                      <a:endParaRPr kumimoji="1" lang="ja-JP" altLang="en-US" sz="105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936270360"/>
                  </a:ext>
                </a:extLst>
              </a:tr>
              <a:tr h="175482">
                <a:tc>
                  <a:txBody>
                    <a:bodyPr/>
                    <a:lstStyle/>
                    <a:p>
                      <a:pPr algn="ctr"/>
                      <a:r>
                        <a:rPr kumimoji="1" lang="ja-JP" altLang="en-US" sz="1050" dirty="0"/>
                        <a:t>④</a:t>
                      </a:r>
                    </a:p>
                  </a:txBody>
                  <a:tcPr/>
                </a:tc>
                <a:tc>
                  <a:txBody>
                    <a:bodyPr/>
                    <a:lstStyle/>
                    <a:p>
                      <a:endParaRPr kumimoji="1" lang="ja-JP" altLang="en-US" sz="1050"/>
                    </a:p>
                  </a:txBody>
                  <a:tcPr/>
                </a:tc>
                <a:tc>
                  <a:txBody>
                    <a:bodyPr/>
                    <a:lstStyle/>
                    <a:p>
                      <a:endParaRPr kumimoji="1" lang="ja-JP" altLang="en-US" sz="1050"/>
                    </a:p>
                  </a:txBody>
                  <a:tcPr/>
                </a:tc>
                <a:tc>
                  <a:txBody>
                    <a:bodyPr/>
                    <a:lstStyle/>
                    <a:p>
                      <a:endParaRPr kumimoji="1" lang="ja-JP" altLang="en-US" sz="105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3839569822"/>
                  </a:ext>
                </a:extLst>
              </a:tr>
              <a:tr h="175482">
                <a:tc>
                  <a:txBody>
                    <a:bodyPr/>
                    <a:lstStyle/>
                    <a:p>
                      <a:pPr algn="ctr"/>
                      <a:r>
                        <a:rPr kumimoji="1" lang="ja-JP" altLang="en-US" sz="1050" dirty="0"/>
                        <a:t>⑤</a:t>
                      </a:r>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997680616"/>
                  </a:ext>
                </a:extLst>
              </a:tr>
              <a:tr h="175482">
                <a:tc>
                  <a:txBody>
                    <a:bodyPr/>
                    <a:lstStyle/>
                    <a:p>
                      <a:pPr algn="ctr"/>
                      <a:r>
                        <a:rPr kumimoji="1" lang="ja-JP" altLang="en-US" sz="1050" dirty="0"/>
                        <a:t>⑥</a:t>
                      </a:r>
                    </a:p>
                  </a:txBody>
                  <a:tcPr/>
                </a:tc>
                <a:tc>
                  <a:txBody>
                    <a:bodyPr/>
                    <a:lstStyle/>
                    <a:p>
                      <a:endParaRPr kumimoji="1" lang="ja-JP" altLang="en-US" sz="1050" dirty="0"/>
                    </a:p>
                  </a:txBody>
                  <a:tcPr/>
                </a:tc>
                <a:tc>
                  <a:txBody>
                    <a:bodyPr/>
                    <a:lstStyle/>
                    <a:p>
                      <a:endParaRPr kumimoji="1" lang="ja-JP" altLang="en-US" sz="1050"/>
                    </a:p>
                  </a:txBody>
                  <a:tcPr/>
                </a:tc>
                <a:tc>
                  <a:txBody>
                    <a:bodyPr/>
                    <a:lstStyle/>
                    <a:p>
                      <a:endParaRPr kumimoji="1" lang="ja-JP" altLang="en-US" sz="105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465855686"/>
                  </a:ext>
                </a:extLst>
              </a:tr>
              <a:tr h="175482">
                <a:tc>
                  <a:txBody>
                    <a:bodyPr/>
                    <a:lstStyle/>
                    <a:p>
                      <a:pPr algn="ctr"/>
                      <a:r>
                        <a:rPr kumimoji="1" lang="ja-JP" altLang="en-US" sz="1050" dirty="0"/>
                        <a:t>⑦</a:t>
                      </a:r>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265241128"/>
                  </a:ext>
                </a:extLst>
              </a:tr>
              <a:tr h="215938">
                <a:tc>
                  <a:txBody>
                    <a:bodyPr/>
                    <a:lstStyle/>
                    <a:p>
                      <a:pPr algn="ctr"/>
                      <a:r>
                        <a:rPr kumimoji="1" lang="ja-JP" altLang="en-US" sz="1050" dirty="0"/>
                        <a:t>⑧</a:t>
                      </a:r>
                    </a:p>
                  </a:txBody>
                  <a:tcPr/>
                </a:tc>
                <a:tc>
                  <a:txBody>
                    <a:bodyPr/>
                    <a:lstStyle/>
                    <a:p>
                      <a:endParaRPr kumimoji="1" lang="ja-JP" altLang="en-US" sz="1050" dirty="0"/>
                    </a:p>
                  </a:txBody>
                  <a:tcPr/>
                </a:tc>
                <a:tc>
                  <a:txBody>
                    <a:bodyPr/>
                    <a:lstStyle/>
                    <a:p>
                      <a:endParaRPr kumimoji="1" lang="ja-JP" altLang="en-US" sz="1050"/>
                    </a:p>
                  </a:txBody>
                  <a:tcPr/>
                </a:tc>
                <a:tc>
                  <a:txBody>
                    <a:bodyPr/>
                    <a:lstStyle/>
                    <a:p>
                      <a:endParaRPr kumimoji="1" lang="ja-JP" altLang="en-US" sz="105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3095328446"/>
                  </a:ext>
                </a:extLst>
              </a:tr>
              <a:tr h="175482">
                <a:tc>
                  <a:txBody>
                    <a:bodyPr/>
                    <a:lstStyle/>
                    <a:p>
                      <a:pPr algn="ctr"/>
                      <a:r>
                        <a:rPr kumimoji="1" lang="ja-JP" altLang="en-US" sz="1050" dirty="0"/>
                        <a:t>⑨</a:t>
                      </a:r>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896409508"/>
                  </a:ext>
                </a:extLst>
              </a:tr>
              <a:tr h="215938">
                <a:tc>
                  <a:txBody>
                    <a:bodyPr/>
                    <a:lstStyle/>
                    <a:p>
                      <a:pPr algn="ctr"/>
                      <a:r>
                        <a:rPr kumimoji="1" lang="ja-JP" altLang="en-US" sz="1050" dirty="0"/>
                        <a:t>⑩</a:t>
                      </a:r>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r"/>
                      <a:r>
                        <a:rPr kumimoji="1" lang="ja-JP" altLang="en-US" sz="900" dirty="0"/>
                        <a:t>年　　月　　日</a:t>
                      </a:r>
                    </a:p>
                  </a:txBody>
                  <a:tcPr/>
                </a:tc>
                <a:tc>
                  <a:txBody>
                    <a:bodyPr/>
                    <a:lstStyle/>
                    <a:p>
                      <a:pPr algn="r"/>
                      <a:r>
                        <a:rPr kumimoji="1" lang="ja-JP" altLang="en-US" sz="900" dirty="0"/>
                        <a:t>歳</a:t>
                      </a:r>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325400743"/>
                  </a:ext>
                </a:extLst>
              </a:tr>
            </a:tbl>
          </a:graphicData>
        </a:graphic>
      </p:graphicFrame>
      <p:sp>
        <p:nvSpPr>
          <p:cNvPr id="5" name="テキスト ボックス 4">
            <a:extLst>
              <a:ext uri="{FF2B5EF4-FFF2-40B4-BE49-F238E27FC236}">
                <a16:creationId xmlns:a16="http://schemas.microsoft.com/office/drawing/2014/main" id="{DF6B7751-A2FA-321F-BE85-C24FB5DD1470}"/>
              </a:ext>
            </a:extLst>
          </p:cNvPr>
          <p:cNvSpPr txBox="1"/>
          <p:nvPr/>
        </p:nvSpPr>
        <p:spPr>
          <a:xfrm>
            <a:off x="10589" y="7314163"/>
            <a:ext cx="6858000" cy="1869743"/>
          </a:xfrm>
          <a:prstGeom prst="rect">
            <a:avLst/>
          </a:prstGeom>
          <a:noFill/>
        </p:spPr>
        <p:txBody>
          <a:bodyPr wrap="square" rtlCol="0">
            <a:spAutoFit/>
          </a:bodyPr>
          <a:lstStyle/>
          <a:p>
            <a:r>
              <a:rPr kumimoji="1" lang="en-US" altLang="ja-JP" sz="1050" dirty="0"/>
              <a:t>※</a:t>
            </a:r>
            <a:r>
              <a:rPr kumimoji="1" lang="ja-JP" altLang="en-US" sz="1050" dirty="0"/>
              <a:t>本チラシ記載のオプション以外をご希望の方は、近隣のクリニックをご受診願います。</a:t>
            </a:r>
          </a:p>
          <a:p>
            <a:r>
              <a:rPr kumimoji="1" lang="en-US" altLang="ja-JP" sz="1050" dirty="0"/>
              <a:t>※</a:t>
            </a:r>
            <a:r>
              <a:rPr kumimoji="1" lang="ja-JP" altLang="en-US" sz="1050" dirty="0"/>
              <a:t>二次検査の実施及び他医療機関のご紹介は行っておりません。</a:t>
            </a:r>
          </a:p>
          <a:p>
            <a:r>
              <a:rPr kumimoji="1" lang="en-US" altLang="ja-JP" sz="1050" dirty="0"/>
              <a:t>※</a:t>
            </a:r>
            <a:r>
              <a:rPr kumimoji="1" lang="ja-JP" altLang="en-US" sz="1050" dirty="0"/>
              <a:t>受診料は、一律お振込みとさせていただきます。請求書は、健診結果と併せて医療機関より発送させていただきます。</a:t>
            </a:r>
          </a:p>
          <a:p>
            <a:r>
              <a:rPr kumimoji="1" lang="en-US" altLang="ja-JP" sz="1050" dirty="0"/>
              <a:t>※</a:t>
            </a:r>
            <a:r>
              <a:rPr kumimoji="1" lang="ja-JP" altLang="en-US" sz="1050" dirty="0"/>
              <a:t>会社用の健診結果は、</a:t>
            </a:r>
            <a:r>
              <a:rPr kumimoji="1" lang="en-US" altLang="ja-JP" sz="1050" dirty="0"/>
              <a:t>5</a:t>
            </a:r>
            <a:r>
              <a:rPr kumimoji="1" lang="ja-JP" altLang="en-US" sz="1050" dirty="0"/>
              <a:t>名分で</a:t>
            </a:r>
            <a:r>
              <a:rPr kumimoji="1" lang="en-US" altLang="ja-JP" sz="1050" dirty="0"/>
              <a:t>1</a:t>
            </a:r>
            <a:r>
              <a:rPr kumimoji="1" lang="ja-JP" altLang="en-US" sz="1050" dirty="0"/>
              <a:t>枚の一覧表となります。</a:t>
            </a:r>
            <a:r>
              <a:rPr kumimoji="1" lang="en-US" altLang="ja-JP" sz="1050" dirty="0"/>
              <a:t>1</a:t>
            </a:r>
            <a:r>
              <a:rPr kumimoji="1" lang="ja-JP" altLang="en-US" sz="1050" dirty="0"/>
              <a:t>名</a:t>
            </a:r>
            <a:r>
              <a:rPr kumimoji="1" lang="en-US" altLang="ja-JP" sz="1050" dirty="0"/>
              <a:t>1</a:t>
            </a:r>
            <a:r>
              <a:rPr kumimoji="1" lang="ja-JP" altLang="en-US" sz="1050" dirty="0"/>
              <a:t>枚の結果が必要な場合は、有料での発行となります。</a:t>
            </a:r>
            <a:endParaRPr kumimoji="1" lang="en-US" altLang="ja-JP" sz="1050" dirty="0"/>
          </a:p>
          <a:p>
            <a:r>
              <a:rPr kumimoji="1" lang="en-US" altLang="ja-JP" sz="1050" dirty="0"/>
              <a:t>※</a:t>
            </a:r>
            <a:r>
              <a:rPr kumimoji="1" lang="ja-JP" altLang="en-US" sz="1050" dirty="0"/>
              <a:t>個人用の健診結果は、</a:t>
            </a:r>
            <a:r>
              <a:rPr kumimoji="1" lang="en-US" altLang="ja-JP" sz="1050" dirty="0"/>
              <a:t>1</a:t>
            </a:r>
            <a:r>
              <a:rPr kumimoji="1" lang="ja-JP" altLang="en-US" sz="1050" dirty="0"/>
              <a:t>名分で</a:t>
            </a:r>
            <a:r>
              <a:rPr kumimoji="1" lang="en-US" altLang="ja-JP" sz="1050" dirty="0"/>
              <a:t>1</a:t>
            </a:r>
            <a:r>
              <a:rPr kumimoji="1" lang="ja-JP" altLang="en-US" sz="1050" dirty="0"/>
              <a:t>枚となります。</a:t>
            </a:r>
          </a:p>
          <a:p>
            <a:r>
              <a:rPr kumimoji="1" lang="en-US" altLang="ja-JP" sz="1050" dirty="0"/>
              <a:t>※</a:t>
            </a:r>
            <a:r>
              <a:rPr kumimoji="1" lang="ja-JP" altLang="en-US" sz="1050" dirty="0"/>
              <a:t>申込後のキャンセルは、日程調整の上、次回の受診日に振替をお願いいたします。</a:t>
            </a:r>
            <a:endParaRPr kumimoji="1" lang="en-US" altLang="ja-JP" sz="1050" dirty="0"/>
          </a:p>
          <a:p>
            <a:r>
              <a:rPr kumimoji="1" lang="en-US" altLang="ja-JP" sz="1050" dirty="0"/>
              <a:t>※</a:t>
            </a:r>
            <a:r>
              <a:rPr kumimoji="1" lang="ja-JP" altLang="en-US" sz="1050" dirty="0"/>
              <a:t>令和</a:t>
            </a:r>
            <a:r>
              <a:rPr kumimoji="1" lang="en-US" altLang="ja-JP" sz="1050" dirty="0"/>
              <a:t>7</a:t>
            </a:r>
            <a:r>
              <a:rPr kumimoji="1" lang="ja-JP" altLang="en-US" sz="1050" dirty="0"/>
              <a:t>年度は、</a:t>
            </a:r>
            <a:r>
              <a:rPr kumimoji="1" lang="en-US" altLang="ja-JP" sz="1050" dirty="0"/>
              <a:t>4</a:t>
            </a:r>
            <a:r>
              <a:rPr kumimoji="1" lang="ja-JP" altLang="en-US" sz="1050" dirty="0"/>
              <a:t>月～</a:t>
            </a:r>
            <a:r>
              <a:rPr kumimoji="1" lang="en-US" altLang="ja-JP" sz="1050" dirty="0"/>
              <a:t>12</a:t>
            </a:r>
            <a:r>
              <a:rPr kumimoji="1" lang="ja-JP" altLang="en-US" sz="1050" dirty="0"/>
              <a:t>月に</a:t>
            </a:r>
            <a:r>
              <a:rPr kumimoji="1" lang="en-US" altLang="ja-JP" sz="1050" dirty="0"/>
              <a:t>4</a:t>
            </a:r>
            <a:r>
              <a:rPr kumimoji="1" lang="ja-JP" altLang="en-US" sz="1050" dirty="0"/>
              <a:t>回開催する計画をしております。予めご了承ください。例年</a:t>
            </a:r>
            <a:r>
              <a:rPr kumimoji="1" lang="en-US" altLang="ja-JP" sz="1050" dirty="0"/>
              <a:t>1</a:t>
            </a:r>
            <a:r>
              <a:rPr kumimoji="1" lang="ja-JP" altLang="en-US" sz="1050" dirty="0"/>
              <a:t>月～</a:t>
            </a:r>
            <a:r>
              <a:rPr kumimoji="1" lang="en-US" altLang="ja-JP" sz="1050" dirty="0"/>
              <a:t>3</a:t>
            </a:r>
            <a:r>
              <a:rPr kumimoji="1" lang="ja-JP" altLang="en-US" sz="1050" dirty="0"/>
              <a:t>月に行っている事業所さんはご検討のほどよろしくお願いいたします。</a:t>
            </a:r>
            <a:endParaRPr kumimoji="1" lang="en-US" altLang="ja-JP" sz="1050" dirty="0"/>
          </a:p>
          <a:p>
            <a:r>
              <a:rPr kumimoji="1" lang="en-US" altLang="ja-JP" sz="1050" dirty="0"/>
              <a:t>※</a:t>
            </a:r>
            <a:r>
              <a:rPr kumimoji="1" lang="ja-JP" altLang="en-US" sz="1050" dirty="0"/>
              <a:t>本申込書にご記入いただいた個人情報につきましては、本事業情報提供の目的にのみ使用いたします。</a:t>
            </a:r>
          </a:p>
        </p:txBody>
      </p:sp>
      <p:sp>
        <p:nvSpPr>
          <p:cNvPr id="8" name="テキスト ボックス 7">
            <a:extLst>
              <a:ext uri="{FF2B5EF4-FFF2-40B4-BE49-F238E27FC236}">
                <a16:creationId xmlns:a16="http://schemas.microsoft.com/office/drawing/2014/main" id="{A74FC539-E7EB-0117-FAD1-502D412FB929}"/>
              </a:ext>
            </a:extLst>
          </p:cNvPr>
          <p:cNvSpPr txBox="1"/>
          <p:nvPr/>
        </p:nvSpPr>
        <p:spPr>
          <a:xfrm>
            <a:off x="10589" y="130602"/>
            <a:ext cx="3323346" cy="276999"/>
          </a:xfrm>
          <a:prstGeom prst="rect">
            <a:avLst/>
          </a:prstGeom>
          <a:noFill/>
        </p:spPr>
        <p:txBody>
          <a:bodyPr wrap="none" rtlCol="0">
            <a:spAutoFit/>
          </a:bodyPr>
          <a:lstStyle/>
          <a:p>
            <a:r>
              <a:rPr lang="en-US" altLang="ja-JP" sz="1200" kern="100" dirty="0">
                <a:effectLst/>
                <a:latin typeface="游ゴシック 本文"/>
                <a:ea typeface="ＭＳ 明朝" panose="02020609040205080304" pitchFamily="17" charset="-128"/>
                <a:cs typeface="メイリオ" panose="020B0604030504040204" pitchFamily="50" charset="-128"/>
              </a:rPr>
              <a:t> </a:t>
            </a:r>
            <a:r>
              <a:rPr lang="ja-JP" altLang="ja-JP" sz="1100" kern="100" dirty="0">
                <a:effectLst/>
                <a:latin typeface="游ゴシック 本文"/>
                <a:ea typeface="メイリオ" panose="020B0604030504040204" pitchFamily="50" charset="-128"/>
                <a:cs typeface="メイリオ" panose="020B0604030504040204" pitchFamily="50" charset="-128"/>
              </a:rPr>
              <a:t>●</a:t>
            </a:r>
            <a:r>
              <a:rPr lang="ja-JP" altLang="en-US" sz="1100" kern="100" dirty="0">
                <a:effectLst/>
                <a:latin typeface="游ゴシック 本文"/>
                <a:ea typeface="メイリオ" panose="020B0604030504040204" pitchFamily="50" charset="-128"/>
                <a:cs typeface="メイリオ" panose="020B0604030504040204" pitchFamily="50" charset="-128"/>
              </a:rPr>
              <a:t>受診日までのスケジュール（目安となります）</a:t>
            </a:r>
            <a:endParaRPr lang="en-US" altLang="ja-JP" sz="1200" kern="100" dirty="0">
              <a:effectLst/>
              <a:latin typeface="游ゴシック 本文"/>
              <a:ea typeface="メイリオ" panose="020B0604030504040204" pitchFamily="50" charset="-128"/>
              <a:cs typeface="メイリオ" panose="020B0604030504040204" pitchFamily="50" charset="-128"/>
            </a:endParaRPr>
          </a:p>
        </p:txBody>
      </p:sp>
      <p:graphicFrame>
        <p:nvGraphicFramePr>
          <p:cNvPr id="10" name="表 10">
            <a:extLst>
              <a:ext uri="{FF2B5EF4-FFF2-40B4-BE49-F238E27FC236}">
                <a16:creationId xmlns:a16="http://schemas.microsoft.com/office/drawing/2014/main" id="{34E96D35-5E72-F879-9B04-8D453F31EA6C}"/>
              </a:ext>
            </a:extLst>
          </p:cNvPr>
          <p:cNvGraphicFramePr>
            <a:graphicFrameLocks noGrp="1"/>
          </p:cNvGraphicFramePr>
          <p:nvPr>
            <p:extLst>
              <p:ext uri="{D42A27DB-BD31-4B8C-83A1-F6EECF244321}">
                <p14:modId xmlns:p14="http://schemas.microsoft.com/office/powerpoint/2010/main" val="2570324245"/>
              </p:ext>
            </p:extLst>
          </p:nvPr>
        </p:nvGraphicFramePr>
        <p:xfrm>
          <a:off x="83820" y="379379"/>
          <a:ext cx="6690359" cy="1143000"/>
        </p:xfrm>
        <a:graphic>
          <a:graphicData uri="http://schemas.openxmlformats.org/drawingml/2006/table">
            <a:tbl>
              <a:tblPr firstRow="1" bandRow="1">
                <a:tableStyleId>{073A0DAA-6AF3-43AB-8588-CEC1D06C72B9}</a:tableStyleId>
              </a:tblPr>
              <a:tblGrid>
                <a:gridCol w="1074420">
                  <a:extLst>
                    <a:ext uri="{9D8B030D-6E8A-4147-A177-3AD203B41FA5}">
                      <a16:colId xmlns:a16="http://schemas.microsoft.com/office/drawing/2014/main" val="1739477798"/>
                    </a:ext>
                  </a:extLst>
                </a:gridCol>
                <a:gridCol w="228600">
                  <a:extLst>
                    <a:ext uri="{9D8B030D-6E8A-4147-A177-3AD203B41FA5}">
                      <a16:colId xmlns:a16="http://schemas.microsoft.com/office/drawing/2014/main" val="2346958701"/>
                    </a:ext>
                  </a:extLst>
                </a:gridCol>
                <a:gridCol w="868412">
                  <a:extLst>
                    <a:ext uri="{9D8B030D-6E8A-4147-A177-3AD203B41FA5}">
                      <a16:colId xmlns:a16="http://schemas.microsoft.com/office/drawing/2014/main" val="1631249526"/>
                    </a:ext>
                  </a:extLst>
                </a:gridCol>
                <a:gridCol w="236488">
                  <a:extLst>
                    <a:ext uri="{9D8B030D-6E8A-4147-A177-3AD203B41FA5}">
                      <a16:colId xmlns:a16="http://schemas.microsoft.com/office/drawing/2014/main" val="1520475968"/>
                    </a:ext>
                  </a:extLst>
                </a:gridCol>
                <a:gridCol w="1135380">
                  <a:extLst>
                    <a:ext uri="{9D8B030D-6E8A-4147-A177-3AD203B41FA5}">
                      <a16:colId xmlns:a16="http://schemas.microsoft.com/office/drawing/2014/main" val="2554805862"/>
                    </a:ext>
                  </a:extLst>
                </a:gridCol>
                <a:gridCol w="266700">
                  <a:extLst>
                    <a:ext uri="{9D8B030D-6E8A-4147-A177-3AD203B41FA5}">
                      <a16:colId xmlns:a16="http://schemas.microsoft.com/office/drawing/2014/main" val="1866912321"/>
                    </a:ext>
                  </a:extLst>
                </a:gridCol>
                <a:gridCol w="1436650">
                  <a:extLst>
                    <a:ext uri="{9D8B030D-6E8A-4147-A177-3AD203B41FA5}">
                      <a16:colId xmlns:a16="http://schemas.microsoft.com/office/drawing/2014/main" val="1763206470"/>
                    </a:ext>
                  </a:extLst>
                </a:gridCol>
                <a:gridCol w="289524">
                  <a:extLst>
                    <a:ext uri="{9D8B030D-6E8A-4147-A177-3AD203B41FA5}">
                      <a16:colId xmlns:a16="http://schemas.microsoft.com/office/drawing/2014/main" val="1211796889"/>
                    </a:ext>
                  </a:extLst>
                </a:gridCol>
                <a:gridCol w="1154185">
                  <a:extLst>
                    <a:ext uri="{9D8B030D-6E8A-4147-A177-3AD203B41FA5}">
                      <a16:colId xmlns:a16="http://schemas.microsoft.com/office/drawing/2014/main" val="1401974174"/>
                    </a:ext>
                  </a:extLst>
                </a:gridCol>
              </a:tblGrid>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a:t>1</a:t>
                      </a:r>
                      <a:r>
                        <a:rPr kumimoji="1" lang="ja-JP" altLang="en-US" sz="1050" dirty="0"/>
                        <a:t>か月前まで</a:t>
                      </a:r>
                    </a:p>
                  </a:txBody>
                  <a:tcPr/>
                </a:tc>
                <a:tc rowSpan="2">
                  <a:txBody>
                    <a:bodyPr/>
                    <a:lstStyle/>
                    <a:p>
                      <a:pPr algn="ctr"/>
                      <a:r>
                        <a:rPr kumimoji="1" lang="ja-JP" altLang="en-US" sz="1050" dirty="0">
                          <a:solidFill>
                            <a:schemeClr val="tx1"/>
                          </a:solidFill>
                        </a:rPr>
                        <a:t>→</a:t>
                      </a:r>
                    </a:p>
                  </a:txBody>
                  <a:tcP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a:t>3</a:t>
                      </a:r>
                      <a:r>
                        <a:rPr kumimoji="1" lang="ja-JP" altLang="en-US" sz="1050" dirty="0"/>
                        <a:t>週間前</a:t>
                      </a:r>
                      <a:endParaRPr kumimoji="1" lang="en-US" altLang="ja-JP" sz="1050"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までに</a:t>
                      </a:r>
                    </a:p>
                  </a:txBody>
                  <a:tcPr/>
                </a:tc>
                <a:tc rowSpan="2">
                  <a:txBody>
                    <a:bodyPr/>
                    <a:lstStyle/>
                    <a:p>
                      <a:pPr algn="ctr"/>
                      <a:r>
                        <a:rPr kumimoji="1" lang="ja-JP" altLang="en-US" sz="1050" dirty="0">
                          <a:solidFill>
                            <a:schemeClr val="tx1"/>
                          </a:solidFill>
                        </a:rPr>
                        <a:t>→</a:t>
                      </a:r>
                    </a:p>
                  </a:txBody>
                  <a:tcP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a:t>1</a:t>
                      </a:r>
                      <a:r>
                        <a:rPr kumimoji="1" lang="ja-JP" altLang="en-US" sz="1050" dirty="0"/>
                        <a:t>週間前</a:t>
                      </a:r>
                    </a:p>
                  </a:txBody>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txBody>
                  <a:tcP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受診日</a:t>
                      </a:r>
                    </a:p>
                  </a:txBody>
                  <a:tcPr/>
                </a:tc>
                <a:tc rowSpan="2">
                  <a:txBody>
                    <a:bodyPr/>
                    <a:lstStyle/>
                    <a:p>
                      <a:pPr algn="ctr"/>
                      <a:r>
                        <a:rPr kumimoji="1" lang="ja-JP" altLang="en-US" sz="1050" dirty="0">
                          <a:solidFill>
                            <a:schemeClr val="tx1"/>
                          </a:solidFill>
                        </a:rPr>
                        <a:t>→</a:t>
                      </a:r>
                    </a:p>
                  </a:txBody>
                  <a:tcP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50" dirty="0"/>
                        <a:t>1</a:t>
                      </a:r>
                      <a:r>
                        <a:rPr lang="ja-JP" altLang="en-US" sz="1050" dirty="0"/>
                        <a:t>か月後</a:t>
                      </a:r>
                      <a:endParaRPr kumimoji="1" lang="ja-JP" altLang="en-US" sz="1050" dirty="0"/>
                    </a:p>
                  </a:txBody>
                  <a:tcPr/>
                </a:tc>
                <a:extLst>
                  <a:ext uri="{0D108BD9-81ED-4DB2-BD59-A6C34878D82A}">
                    <a16:rowId xmlns:a16="http://schemas.microsoft.com/office/drawing/2014/main" val="1881454725"/>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050" dirty="0"/>
                        <a:t>FAX</a:t>
                      </a:r>
                      <a:r>
                        <a:rPr lang="ja-JP" altLang="en-US" sz="1050" dirty="0"/>
                        <a:t>・メール・</a:t>
                      </a:r>
                      <a:r>
                        <a:rPr lang="en-US" altLang="ja-JP" sz="1050" dirty="0"/>
                        <a:t>HP</a:t>
                      </a:r>
                      <a:r>
                        <a:rPr lang="ja-JP" altLang="en-US" sz="1050" dirty="0"/>
                        <a:t>等からお申込みください</a:t>
                      </a:r>
                      <a:endParaRPr kumimoji="1" lang="ja-JP" altLang="en-US" sz="1050" dirty="0"/>
                    </a:p>
                  </a:txBody>
                  <a:tcPr/>
                </a:tc>
                <a:tc vMerge="1">
                  <a:txBody>
                    <a:bodyPr/>
                    <a:lstStyle/>
                    <a:p>
                      <a:endParaRPr kumimoji="1" lang="ja-JP" altLang="en-US" sz="105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dirty="0"/>
                        <a:t>事前確認の案内が郵送・メールで届きます</a:t>
                      </a:r>
                      <a:endParaRPr kumimoji="1" lang="ja-JP" altLang="en-US" sz="1050" dirty="0"/>
                    </a:p>
                  </a:txBody>
                  <a:tcPr/>
                </a:tc>
                <a:tc vMerge="1">
                  <a:txBody>
                    <a:bodyPr/>
                    <a:lstStyle/>
                    <a:p>
                      <a:endParaRPr kumimoji="1" lang="ja-JP" altLang="en-US" sz="105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dirty="0"/>
                        <a:t>問診票・検査キットが</a:t>
                      </a:r>
                      <a:r>
                        <a:rPr lang="ja-JP" altLang="en-US" sz="1050" b="1" dirty="0"/>
                        <a:t>医療法人社団　生光会</a:t>
                      </a:r>
                      <a:r>
                        <a:rPr lang="ja-JP" altLang="en-US" sz="1050" dirty="0"/>
                        <a:t>より届きます</a:t>
                      </a:r>
                      <a:endParaRPr kumimoji="1" lang="ja-JP" altLang="en-US" sz="1050" dirty="0"/>
                    </a:p>
                  </a:txBody>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t>問診票等をご記入の上、</a:t>
                      </a:r>
                      <a:r>
                        <a:rPr kumimoji="1" lang="en-US" altLang="ja-JP" sz="1050" dirty="0"/>
                        <a:t>9</a:t>
                      </a:r>
                      <a:r>
                        <a:rPr kumimoji="1" lang="ja-JP" altLang="en-US" sz="1050" dirty="0"/>
                        <a:t>時から</a:t>
                      </a:r>
                      <a:r>
                        <a:rPr kumimoji="1" lang="en-US" altLang="ja-JP" sz="1050" dirty="0"/>
                        <a:t>11</a:t>
                      </a:r>
                      <a:r>
                        <a:rPr kumimoji="1" lang="ja-JP" altLang="en-US" sz="1050" dirty="0"/>
                        <a:t>時の間にお越しください</a:t>
                      </a:r>
                    </a:p>
                  </a:txBody>
                  <a:tcPr/>
                </a:tc>
                <a:tc vMerge="1">
                  <a:txBody>
                    <a:bodyPr/>
                    <a:lstStyle/>
                    <a:p>
                      <a:endParaRPr kumimoji="1" lang="ja-JP" altLang="en-US" sz="105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dirty="0"/>
                        <a:t>健診結果・請求書が</a:t>
                      </a:r>
                      <a:r>
                        <a:rPr lang="ja-JP" altLang="en-US" sz="1050" b="1" dirty="0"/>
                        <a:t>医療法人社団　生光会</a:t>
                      </a:r>
                      <a:r>
                        <a:rPr lang="ja-JP" altLang="en-US" sz="1050" dirty="0"/>
                        <a:t>より届きます</a:t>
                      </a:r>
                      <a:endParaRPr kumimoji="1" lang="ja-JP" altLang="en-US" sz="1050" dirty="0"/>
                    </a:p>
                  </a:txBody>
                  <a:tcPr/>
                </a:tc>
                <a:extLst>
                  <a:ext uri="{0D108BD9-81ED-4DB2-BD59-A6C34878D82A}">
                    <a16:rowId xmlns:a16="http://schemas.microsoft.com/office/drawing/2014/main" val="3297441217"/>
                  </a:ext>
                </a:extLst>
              </a:tr>
            </a:tbl>
          </a:graphicData>
        </a:graphic>
      </p:graphicFrame>
      <p:sp>
        <p:nvSpPr>
          <p:cNvPr id="2" name="テキスト ボックス 1">
            <a:extLst>
              <a:ext uri="{FF2B5EF4-FFF2-40B4-BE49-F238E27FC236}">
                <a16:creationId xmlns:a16="http://schemas.microsoft.com/office/drawing/2014/main" id="{CBA045E9-A8E7-5AE0-3E94-D7F0BA349853}"/>
              </a:ext>
            </a:extLst>
          </p:cNvPr>
          <p:cNvSpPr txBox="1"/>
          <p:nvPr/>
        </p:nvSpPr>
        <p:spPr>
          <a:xfrm>
            <a:off x="83820" y="1569957"/>
            <a:ext cx="6357831" cy="276999"/>
          </a:xfrm>
          <a:prstGeom prst="rect">
            <a:avLst/>
          </a:prstGeom>
          <a:noFill/>
        </p:spPr>
        <p:txBody>
          <a:bodyPr wrap="none" rtlCol="0">
            <a:spAutoFit/>
          </a:bodyPr>
          <a:lstStyle/>
          <a:p>
            <a:pPr algn="dist"/>
            <a:r>
              <a:rPr kumimoji="1" lang="ja-JP" altLang="en-US" sz="1200" dirty="0">
                <a:latin typeface="+mn-ea"/>
              </a:rPr>
              <a:t>●</a:t>
            </a:r>
            <a:r>
              <a:rPr lang="ja-JP" altLang="ja-JP" sz="1200" kern="100" dirty="0">
                <a:effectLst/>
                <a:latin typeface="+mn-ea"/>
                <a:cs typeface="メイリオ" panose="020B0604030504040204" pitchFamily="50" charset="-128"/>
              </a:rPr>
              <a:t>会</a:t>
            </a:r>
            <a:r>
              <a:rPr lang="ja-JP" altLang="en-US" sz="1200" kern="100" dirty="0">
                <a:effectLst/>
                <a:latin typeface="+mn-ea"/>
                <a:cs typeface="メイリオ" panose="020B0604030504040204" pitchFamily="50" charset="-128"/>
              </a:rPr>
              <a:t>　</a:t>
            </a:r>
            <a:r>
              <a:rPr lang="ja-JP" altLang="ja-JP" sz="1200" kern="100" dirty="0">
                <a:effectLst/>
                <a:latin typeface="+mn-ea"/>
                <a:cs typeface="メイリオ" panose="020B0604030504040204" pitchFamily="50" charset="-128"/>
              </a:rPr>
              <a:t>場　船橋商工会議所</a:t>
            </a:r>
            <a:r>
              <a:rPr lang="ja-JP" altLang="en-US" sz="1200" kern="100" dirty="0">
                <a:effectLst/>
                <a:latin typeface="+mn-ea"/>
                <a:cs typeface="メイリオ" panose="020B0604030504040204" pitchFamily="50" charset="-128"/>
              </a:rPr>
              <a:t>　</a:t>
            </a:r>
            <a:r>
              <a:rPr lang="en-US" altLang="ja-JP" sz="1200" kern="100" dirty="0">
                <a:effectLst/>
                <a:latin typeface="+mn-ea"/>
                <a:cs typeface="メイリオ" panose="020B0604030504040204" pitchFamily="50" charset="-128"/>
              </a:rPr>
              <a:t>6</a:t>
            </a:r>
            <a:r>
              <a:rPr lang="ja-JP" altLang="ja-JP" sz="1200" kern="100" dirty="0">
                <a:effectLst/>
                <a:latin typeface="+mn-ea"/>
                <a:cs typeface="メイリオ" panose="020B0604030504040204" pitchFamily="50" charset="-128"/>
              </a:rPr>
              <a:t>階</a:t>
            </a:r>
            <a:r>
              <a:rPr lang="ja-JP" altLang="en-US" sz="1200" kern="100" dirty="0">
                <a:effectLst/>
                <a:latin typeface="+mn-ea"/>
                <a:cs typeface="メイリオ" panose="020B0604030504040204" pitchFamily="50" charset="-128"/>
              </a:rPr>
              <a:t>大ホール</a:t>
            </a:r>
            <a:r>
              <a:rPr lang="ja-JP" altLang="ja-JP" sz="1200" kern="100" dirty="0">
                <a:effectLst/>
                <a:latin typeface="+mn-ea"/>
                <a:cs typeface="メイリオ" panose="020B0604030504040204" pitchFamily="50" charset="-128"/>
              </a:rPr>
              <a:t>（</a:t>
            </a:r>
            <a:r>
              <a:rPr lang="ja-JP" altLang="ja-JP" sz="1200" u="wavy" kern="100" dirty="0">
                <a:effectLst/>
                <a:latin typeface="+mn-ea"/>
                <a:cs typeface="メイリオ" panose="020B0604030504040204" pitchFamily="50" charset="-128"/>
              </a:rPr>
              <a:t>最後に</a:t>
            </a:r>
            <a:r>
              <a:rPr lang="ja-JP" altLang="ja-JP" sz="1200" kern="100" dirty="0">
                <a:effectLst/>
                <a:latin typeface="+mn-ea"/>
                <a:cs typeface="メイリオ" panose="020B0604030504040204" pitchFamily="50" charset="-128"/>
              </a:rPr>
              <a:t>レントゲン車－胸部</a:t>
            </a:r>
            <a:r>
              <a:rPr lang="en-US" altLang="ja-JP" sz="1200" kern="100" dirty="0">
                <a:effectLst/>
                <a:latin typeface="+mn-ea"/>
                <a:cs typeface="メイリオ" panose="020B0604030504040204" pitchFamily="50" charset="-128"/>
              </a:rPr>
              <a:t>X</a:t>
            </a:r>
            <a:r>
              <a:rPr lang="ja-JP" altLang="ja-JP" sz="1200" kern="100" dirty="0">
                <a:effectLst/>
                <a:latin typeface="+mn-ea"/>
                <a:cs typeface="メイリオ" panose="020B0604030504040204" pitchFamily="50" charset="-128"/>
              </a:rPr>
              <a:t>線デジタル撮影）</a:t>
            </a:r>
            <a:endParaRPr lang="ja-JP" altLang="ja-JP" sz="12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30528857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695</TotalTime>
  <Words>478</Words>
  <Application>Microsoft Office PowerPoint</Application>
  <PresentationFormat>A4 210 x 297 mm</PresentationFormat>
  <Paragraphs>88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 本文</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kumiko-y</dc:creator>
  <cp:lastModifiedBy>kumiko-y</cp:lastModifiedBy>
  <cp:revision>27</cp:revision>
  <dcterms:created xsi:type="dcterms:W3CDTF">2022-12-22T04:45:44Z</dcterms:created>
  <dcterms:modified xsi:type="dcterms:W3CDTF">2024-01-17T05:56:20Z</dcterms:modified>
</cp:coreProperties>
</file>